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936" r:id="rId3"/>
    <p:sldId id="265" r:id="rId4"/>
    <p:sldId id="737" r:id="rId5"/>
    <p:sldId id="738" r:id="rId6"/>
    <p:sldId id="739" r:id="rId7"/>
    <p:sldId id="740" r:id="rId8"/>
    <p:sldId id="741" r:id="rId9"/>
    <p:sldId id="743" r:id="rId10"/>
    <p:sldId id="907" r:id="rId11"/>
    <p:sldId id="908" r:id="rId12"/>
    <p:sldId id="909" r:id="rId13"/>
    <p:sldId id="910" r:id="rId14"/>
    <p:sldId id="911" r:id="rId15"/>
    <p:sldId id="912" r:id="rId16"/>
    <p:sldId id="913" r:id="rId17"/>
    <p:sldId id="914" r:id="rId18"/>
    <p:sldId id="915" r:id="rId19"/>
    <p:sldId id="916" r:id="rId20"/>
    <p:sldId id="917" r:id="rId21"/>
    <p:sldId id="918" r:id="rId22"/>
    <p:sldId id="919" r:id="rId23"/>
    <p:sldId id="920" r:id="rId24"/>
    <p:sldId id="921" r:id="rId25"/>
    <p:sldId id="922" r:id="rId26"/>
    <p:sldId id="923" r:id="rId27"/>
    <p:sldId id="975" r:id="rId28"/>
    <p:sldId id="924" r:id="rId29"/>
    <p:sldId id="925" r:id="rId30"/>
    <p:sldId id="926" r:id="rId31"/>
    <p:sldId id="927" r:id="rId32"/>
    <p:sldId id="928" r:id="rId33"/>
    <p:sldId id="929" r:id="rId34"/>
    <p:sldId id="930" r:id="rId35"/>
    <p:sldId id="931" r:id="rId36"/>
    <p:sldId id="932" r:id="rId37"/>
    <p:sldId id="933" r:id="rId38"/>
    <p:sldId id="934" r:id="rId39"/>
    <p:sldId id="935" r:id="rId40"/>
    <p:sldId id="937" r:id="rId41"/>
    <p:sldId id="938" r:id="rId42"/>
    <p:sldId id="939" r:id="rId43"/>
    <p:sldId id="940" r:id="rId44"/>
    <p:sldId id="941" r:id="rId45"/>
    <p:sldId id="942" r:id="rId46"/>
    <p:sldId id="943" r:id="rId47"/>
    <p:sldId id="944" r:id="rId48"/>
    <p:sldId id="945" r:id="rId49"/>
    <p:sldId id="946" r:id="rId50"/>
    <p:sldId id="947" r:id="rId51"/>
    <p:sldId id="948" r:id="rId52"/>
    <p:sldId id="949" r:id="rId53"/>
    <p:sldId id="950" r:id="rId54"/>
    <p:sldId id="951" r:id="rId55"/>
    <p:sldId id="952" r:id="rId56"/>
    <p:sldId id="953" r:id="rId57"/>
    <p:sldId id="954" r:id="rId58"/>
    <p:sldId id="955" r:id="rId59"/>
    <p:sldId id="956" r:id="rId60"/>
    <p:sldId id="957" r:id="rId61"/>
    <p:sldId id="958" r:id="rId62"/>
    <p:sldId id="959" r:id="rId63"/>
    <p:sldId id="960" r:id="rId64"/>
    <p:sldId id="961" r:id="rId65"/>
    <p:sldId id="962" r:id="rId66"/>
    <p:sldId id="963" r:id="rId67"/>
    <p:sldId id="964" r:id="rId68"/>
    <p:sldId id="965" r:id="rId69"/>
    <p:sldId id="966" r:id="rId70"/>
    <p:sldId id="967" r:id="rId71"/>
    <p:sldId id="968" r:id="rId72"/>
    <p:sldId id="969" r:id="rId73"/>
    <p:sldId id="970" r:id="rId74"/>
    <p:sldId id="971" r:id="rId75"/>
    <p:sldId id="972" r:id="rId76"/>
    <p:sldId id="973" r:id="rId77"/>
    <p:sldId id="974" r:id="rId78"/>
    <p:sldId id="860" r:id="rId79"/>
    <p:sldId id="745" r:id="rId80"/>
    <p:sldId id="876" r:id="rId81"/>
    <p:sldId id="875" r:id="rId82"/>
    <p:sldId id="874" r:id="rId83"/>
    <p:sldId id="877" r:id="rId84"/>
    <p:sldId id="862" r:id="rId85"/>
    <p:sldId id="793" r:id="rId86"/>
    <p:sldId id="888" r:id="rId87"/>
    <p:sldId id="887" r:id="rId88"/>
    <p:sldId id="885" r:id="rId89"/>
    <p:sldId id="886" r:id="rId90"/>
    <p:sldId id="661" r:id="rId91"/>
    <p:sldId id="781" r:id="rId92"/>
    <p:sldId id="782" r:id="rId93"/>
    <p:sldId id="783" r:id="rId94"/>
    <p:sldId id="784" r:id="rId95"/>
    <p:sldId id="785" r:id="rId96"/>
  </p:sldIdLst>
  <p:sldSz cx="9144000" cy="6858000" type="screen4x3"/>
  <p:notesSz cx="6858000" cy="9144000"/>
  <p:photoAlbum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2" autoAdjust="0"/>
    <p:restoredTop sz="94639" autoAdjust="0"/>
  </p:normalViewPr>
  <p:slideViewPr>
    <p:cSldViewPr>
      <p:cViewPr varScale="1">
        <p:scale>
          <a:sx n="56" d="100"/>
          <a:sy n="56" d="100"/>
        </p:scale>
        <p:origin x="66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2583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2016.02.01.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2016.02.01.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2016.02.01.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2016.02.01.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2016.02.01.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2016.02.01.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2016.02.01.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2016.02.01.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2016.02.01.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2016.02.01.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2016.02.01.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67075-9387-4B57-96D0-695AF2F177BA}" type="datetimeFigureOut">
              <a:rPr lang="hu-HU" smtClean="0"/>
              <a:pPr/>
              <a:t>2016.02.01.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A 201</a:t>
            </a:r>
            <a:r>
              <a:rPr lang="hu-HU" dirty="0" smtClean="0"/>
              <a:t>5</a:t>
            </a:r>
            <a:r>
              <a:rPr lang="pt-BR" dirty="0" smtClean="0"/>
              <a:t>. ÉVI ÉPÍTŐIPARI NÍVÓDÍJASOK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Középület kategóriában 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hu-HU" sz="2400" b="1" i="1" dirty="0" smtClean="0">
                <a:solidFill>
                  <a:srgbClr val="C00000"/>
                </a:solidFill>
              </a:rPr>
              <a:t>2.) Debreceni Nagyerdei Stadion rekonstrukció</a:t>
            </a:r>
            <a:endParaRPr lang="hu-HU" sz="2400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hu-HU" sz="2400" dirty="0" smtClean="0"/>
              <a:t>	 </a:t>
            </a:r>
          </a:p>
          <a:p>
            <a:r>
              <a:rPr lang="hu-HU" sz="2400" dirty="0" smtClean="0"/>
              <a:t>generálkivitelező: </a:t>
            </a:r>
            <a:r>
              <a:rPr lang="hu-HU" sz="2400" b="1" dirty="0" smtClean="0"/>
              <a:t>HUNÉP UNIVERSAL Építőipari </a:t>
            </a:r>
            <a:r>
              <a:rPr lang="hu-HU" sz="2400" b="1" dirty="0" err="1" smtClean="0"/>
              <a:t>Zrt</a:t>
            </a:r>
            <a:r>
              <a:rPr lang="hu-HU" sz="2400" b="1" dirty="0" smtClean="0"/>
              <a:t>.</a:t>
            </a:r>
            <a:r>
              <a:rPr lang="hu-HU" sz="2400" dirty="0" smtClean="0"/>
              <a:t> Debrecen</a:t>
            </a:r>
          </a:p>
          <a:p>
            <a:pPr>
              <a:buNone/>
            </a:pPr>
            <a:r>
              <a:rPr lang="hu-HU" sz="2400" b="1" dirty="0" smtClean="0"/>
              <a:t>			      ÉPKERSERVICE </a:t>
            </a:r>
            <a:r>
              <a:rPr lang="hu-HU" sz="2400" b="1" dirty="0" err="1" smtClean="0"/>
              <a:t>Zrt</a:t>
            </a:r>
            <a:r>
              <a:rPr lang="hu-HU" sz="2400" dirty="0" smtClean="0"/>
              <a:t>. Debrecen Konzorcium</a:t>
            </a:r>
          </a:p>
          <a:p>
            <a:pPr>
              <a:buNone/>
            </a:pPr>
            <a:r>
              <a:rPr lang="hu-HU" sz="2400" dirty="0" smtClean="0"/>
              <a:t>	</a:t>
            </a:r>
          </a:p>
          <a:p>
            <a:r>
              <a:rPr lang="hu-HU" sz="2400" dirty="0" smtClean="0"/>
              <a:t>építtető: </a:t>
            </a:r>
            <a:r>
              <a:rPr lang="hu-HU" sz="2400" b="1" dirty="0" smtClean="0"/>
              <a:t>Nagyerdei Stadion Rekonstrukciós Kft. </a:t>
            </a:r>
            <a:r>
              <a:rPr lang="hu-HU" sz="2400" dirty="0" smtClean="0"/>
              <a:t>Debrecen</a:t>
            </a:r>
          </a:p>
          <a:p>
            <a:pPr>
              <a:buNone/>
            </a:pPr>
            <a:r>
              <a:rPr lang="hu-HU" sz="2400" dirty="0" smtClean="0"/>
              <a:t>	</a:t>
            </a:r>
          </a:p>
          <a:p>
            <a:r>
              <a:rPr lang="hu-HU" sz="2400" dirty="0" smtClean="0"/>
              <a:t>lebonyolító: </a:t>
            </a:r>
            <a:r>
              <a:rPr lang="hu-HU" sz="2400" b="1" dirty="0" smtClean="0"/>
              <a:t>Első Mérnöki Iroda Beruházó Kft.</a:t>
            </a:r>
            <a:r>
              <a:rPr lang="hu-HU" sz="2400" dirty="0" smtClean="0"/>
              <a:t> Debrecen</a:t>
            </a:r>
          </a:p>
          <a:p>
            <a:r>
              <a:rPr lang="hu-HU" sz="2400" dirty="0" smtClean="0"/>
              <a:t>lebonyolító: </a:t>
            </a:r>
            <a:r>
              <a:rPr lang="hu-HU" sz="2400" b="1" dirty="0" smtClean="0"/>
              <a:t>FŐBER Nemzetközi Ingatlanfejlesztő </a:t>
            </a:r>
            <a:r>
              <a:rPr lang="hu-HU" sz="2400" b="1" dirty="0" err="1" smtClean="0"/>
              <a:t>Zrt</a:t>
            </a:r>
            <a:r>
              <a:rPr lang="hu-HU" sz="2400" b="1" dirty="0" smtClean="0"/>
              <a:t>.</a:t>
            </a:r>
            <a:r>
              <a:rPr lang="hu-HU" sz="2400" dirty="0" smtClean="0"/>
              <a:t> Budapest</a:t>
            </a:r>
          </a:p>
          <a:p>
            <a:pPr>
              <a:buNone/>
            </a:pPr>
            <a:r>
              <a:rPr lang="hu-HU" sz="2400" dirty="0" smtClean="0"/>
              <a:t>	</a:t>
            </a:r>
          </a:p>
          <a:p>
            <a:r>
              <a:rPr lang="hu-HU" sz="2400" dirty="0" smtClean="0"/>
              <a:t>tervező: </a:t>
            </a:r>
            <a:r>
              <a:rPr lang="hu-HU" sz="2400" b="1" dirty="0" smtClean="0"/>
              <a:t>BORD Építész Stúdió Kft.</a:t>
            </a:r>
            <a:r>
              <a:rPr lang="hu-HU" sz="2400" dirty="0" smtClean="0"/>
              <a:t> Budapest</a:t>
            </a:r>
          </a:p>
          <a:p>
            <a:pPr>
              <a:buNone/>
            </a:pPr>
            <a:r>
              <a:rPr lang="hu-HU" sz="2400" dirty="0" smtClean="0"/>
              <a:t>	</a:t>
            </a:r>
          </a:p>
          <a:p>
            <a:r>
              <a:rPr lang="hu-HU" sz="2400" dirty="0" smtClean="0"/>
              <a:t>alvállalkozó: </a:t>
            </a:r>
            <a:r>
              <a:rPr lang="hu-HU" sz="2400" b="1" dirty="0" smtClean="0"/>
              <a:t>ASA Építőipari Kft.</a:t>
            </a:r>
            <a:r>
              <a:rPr lang="hu-HU" sz="2400" dirty="0" smtClean="0"/>
              <a:t> Budapest</a:t>
            </a:r>
          </a:p>
          <a:p>
            <a:r>
              <a:rPr lang="hu-HU" sz="2400" dirty="0" smtClean="0"/>
              <a:t>alvállalkozó: </a:t>
            </a:r>
            <a:r>
              <a:rPr lang="hu-HU" sz="2400" b="1" dirty="0" smtClean="0"/>
              <a:t>Jakosa Építő Kft.</a:t>
            </a:r>
            <a:r>
              <a:rPr lang="hu-HU" sz="2400" dirty="0" smtClean="0"/>
              <a:t> Budaörs</a:t>
            </a:r>
          </a:p>
          <a:p>
            <a:r>
              <a:rPr lang="hu-HU" sz="2400" dirty="0" smtClean="0"/>
              <a:t>alvállalkozó: </a:t>
            </a:r>
            <a:r>
              <a:rPr lang="hu-HU" sz="2400" b="1" dirty="0" err="1" smtClean="0"/>
              <a:t>Graboplan-Industrie</a:t>
            </a:r>
            <a:r>
              <a:rPr lang="hu-HU" sz="2400" b="1" dirty="0" smtClean="0"/>
              <a:t> Kft.</a:t>
            </a:r>
            <a:r>
              <a:rPr lang="hu-HU" sz="2400" dirty="0" smtClean="0"/>
              <a:t> Győr</a:t>
            </a:r>
          </a:p>
          <a:p>
            <a:pPr marL="0" indent="0">
              <a:buNone/>
            </a:pP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9.) Debrecen -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2754"/>
            <a:ext cx="9144000" cy="5652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9.) Debrecen -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9.) Debrecen -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9.) Debrecen -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9.) Debrecen -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25203"/>
            <a:ext cx="9144000" cy="3607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>Középület</a:t>
            </a:r>
            <a:r>
              <a:rPr lang="hu-HU" sz="2800" b="1" dirty="0" smtClean="0"/>
              <a:t> </a:t>
            </a:r>
            <a:r>
              <a:rPr lang="hu-HU" b="1" dirty="0" smtClean="0"/>
              <a:t>kategóriában</a:t>
            </a:r>
            <a:r>
              <a:rPr lang="hu-HU" sz="2800" b="1" dirty="0" smtClean="0"/>
              <a:t> </a:t>
            </a: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/>
              <a:t/>
            </a:r>
            <a:br>
              <a:rPr lang="hu-HU" sz="2800" dirty="0"/>
            </a:b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hu-HU" sz="2000" b="1" i="1" dirty="0" smtClean="0">
                <a:solidFill>
                  <a:srgbClr val="C00000"/>
                </a:solidFill>
              </a:rPr>
              <a:t>	3.) FTC Stadion, </a:t>
            </a:r>
            <a:r>
              <a:rPr lang="hu-HU" sz="2000" b="1" i="1" dirty="0" err="1" smtClean="0">
                <a:solidFill>
                  <a:srgbClr val="C00000"/>
                </a:solidFill>
              </a:rPr>
              <a:t>Groupama</a:t>
            </a:r>
            <a:r>
              <a:rPr lang="hu-HU" sz="2000" b="1" i="1" dirty="0" smtClean="0">
                <a:solidFill>
                  <a:srgbClr val="C00000"/>
                </a:solidFill>
              </a:rPr>
              <a:t> </a:t>
            </a:r>
            <a:r>
              <a:rPr lang="hu-HU" sz="2000" b="1" i="1" dirty="0" err="1" smtClean="0">
                <a:solidFill>
                  <a:srgbClr val="C00000"/>
                </a:solidFill>
              </a:rPr>
              <a:t>Arena</a:t>
            </a:r>
            <a:endParaRPr lang="hu-HU" sz="2000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hu-HU" sz="2000" dirty="0" smtClean="0"/>
              <a:t>	Budapest</a:t>
            </a:r>
          </a:p>
          <a:p>
            <a:pPr>
              <a:buNone/>
            </a:pPr>
            <a:endParaRPr lang="hu-HU" sz="2000" dirty="0" smtClean="0"/>
          </a:p>
          <a:p>
            <a:r>
              <a:rPr lang="hu-HU" sz="2000" dirty="0" smtClean="0"/>
              <a:t>fővállalkozó: </a:t>
            </a:r>
            <a:r>
              <a:rPr lang="hu-HU" sz="2000" b="1" dirty="0" smtClean="0"/>
              <a:t>Market Építő </a:t>
            </a:r>
            <a:r>
              <a:rPr lang="hu-HU" sz="2000" b="1" dirty="0" err="1" smtClean="0"/>
              <a:t>Zrt</a:t>
            </a:r>
            <a:r>
              <a:rPr lang="hu-HU" sz="2000" b="1" dirty="0" smtClean="0"/>
              <a:t>. </a:t>
            </a:r>
            <a:r>
              <a:rPr lang="hu-HU" sz="2000" dirty="0" smtClean="0"/>
              <a:t>Budapest     </a:t>
            </a:r>
          </a:p>
          <a:p>
            <a:pPr>
              <a:buNone/>
            </a:pPr>
            <a:endParaRPr lang="hu-HU" sz="2000" dirty="0" smtClean="0"/>
          </a:p>
          <a:p>
            <a:r>
              <a:rPr lang="hu-HU" sz="2000" dirty="0" smtClean="0"/>
              <a:t>építtető: </a:t>
            </a:r>
            <a:r>
              <a:rPr lang="hu-HU" sz="2000" b="1" dirty="0" smtClean="0"/>
              <a:t>Magyar Nemzeti Vagyonkezelő </a:t>
            </a:r>
            <a:r>
              <a:rPr lang="hu-HU" sz="2000" b="1" dirty="0" err="1" smtClean="0"/>
              <a:t>Zrt</a:t>
            </a:r>
            <a:r>
              <a:rPr lang="hu-HU" sz="2000" b="1" dirty="0" smtClean="0"/>
              <a:t>. </a:t>
            </a:r>
            <a:r>
              <a:rPr lang="hu-HU" sz="2000" dirty="0" smtClean="0"/>
              <a:t>Budapest</a:t>
            </a:r>
          </a:p>
          <a:p>
            <a:pPr>
              <a:buNone/>
            </a:pPr>
            <a:endParaRPr lang="hu-HU" sz="2000" dirty="0" smtClean="0"/>
          </a:p>
          <a:p>
            <a:r>
              <a:rPr lang="hu-HU" sz="2000" dirty="0" smtClean="0"/>
              <a:t>lebonyolító: </a:t>
            </a:r>
            <a:r>
              <a:rPr lang="hu-HU" sz="2000" b="1" dirty="0" err="1" smtClean="0"/>
              <a:t>Óbuda-Újlak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Zrt</a:t>
            </a:r>
            <a:r>
              <a:rPr lang="hu-HU" sz="2000" b="1" dirty="0" smtClean="0"/>
              <a:t>.</a:t>
            </a:r>
            <a:r>
              <a:rPr lang="hu-HU" sz="2000" dirty="0" smtClean="0"/>
              <a:t> Budapest</a:t>
            </a:r>
          </a:p>
          <a:p>
            <a:pPr>
              <a:buNone/>
            </a:pPr>
            <a:r>
              <a:rPr lang="hu-HU" sz="2000" dirty="0" smtClean="0"/>
              <a:t> </a:t>
            </a:r>
          </a:p>
          <a:p>
            <a:r>
              <a:rPr lang="hu-HU" sz="2000" dirty="0" smtClean="0"/>
              <a:t>tervező: </a:t>
            </a:r>
            <a:r>
              <a:rPr lang="hu-HU" sz="2000" b="1" dirty="0" smtClean="0"/>
              <a:t>S.A.M.O. Tervező és Ingatlanfejlesztő Kft. </a:t>
            </a:r>
            <a:r>
              <a:rPr lang="hu-HU" sz="2000" dirty="0" smtClean="0"/>
              <a:t>Budapest</a:t>
            </a:r>
          </a:p>
          <a:p>
            <a:pPr>
              <a:buNone/>
            </a:pPr>
            <a:endParaRPr lang="hu-HU" sz="2000" dirty="0" smtClean="0"/>
          </a:p>
          <a:p>
            <a:r>
              <a:rPr lang="hu-HU" sz="2000" dirty="0" smtClean="0"/>
              <a:t>alvállalkozó: </a:t>
            </a:r>
            <a:r>
              <a:rPr lang="hu-HU" sz="2000" b="1" dirty="0" smtClean="0"/>
              <a:t>VILATI Szerelő Kft. </a:t>
            </a:r>
            <a:r>
              <a:rPr lang="hu-HU" sz="2000" dirty="0" smtClean="0"/>
              <a:t>Budapest</a:t>
            </a:r>
          </a:p>
          <a:p>
            <a:r>
              <a:rPr lang="hu-HU" sz="2000" dirty="0" smtClean="0"/>
              <a:t>alvállalkozó: </a:t>
            </a:r>
            <a:r>
              <a:rPr lang="hu-HU" sz="2000" b="1" dirty="0" err="1" smtClean="0"/>
              <a:t>Ratskóbau</a:t>
            </a:r>
            <a:r>
              <a:rPr lang="hu-HU" sz="2000" b="1" dirty="0" smtClean="0"/>
              <a:t> Kft.</a:t>
            </a:r>
            <a:r>
              <a:rPr lang="hu-HU" sz="2000" dirty="0" smtClean="0"/>
              <a:t> Budapest</a:t>
            </a:r>
          </a:p>
          <a:p>
            <a:r>
              <a:rPr lang="hu-HU" sz="2000" dirty="0" smtClean="0"/>
              <a:t>alvállalkozó: </a:t>
            </a:r>
            <a:r>
              <a:rPr lang="hu-HU" sz="2000" b="1" dirty="0" err="1" smtClean="0"/>
              <a:t>Ensi</a:t>
            </a:r>
            <a:r>
              <a:rPr lang="hu-HU" sz="2000" b="1" dirty="0" smtClean="0"/>
              <a:t> Kft.</a:t>
            </a:r>
            <a:r>
              <a:rPr lang="hu-HU" sz="2000" dirty="0" smtClean="0"/>
              <a:t> Budapest</a:t>
            </a:r>
          </a:p>
          <a:p>
            <a:pPr marL="0" indent="0">
              <a:buNone/>
            </a:pP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5.) FTC Stadion -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17922"/>
            <a:ext cx="9144000" cy="5822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5.) FTC Stadion -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5047"/>
            <a:ext cx="9144000" cy="61079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5.) FTC Stadion -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5047"/>
            <a:ext cx="9144000" cy="61079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Többlakásos lakóépület kategóriában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Nem érkezett pályázat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5.) FTC Stadion -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5047"/>
            <a:ext cx="9144000" cy="61079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5.) FTC Stadion -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5047"/>
            <a:ext cx="9144000" cy="61079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100" dirty="0" smtClean="0"/>
              <a:t/>
            </a:r>
            <a:br>
              <a:rPr lang="hu-HU" sz="3100" dirty="0" smtClean="0"/>
            </a:br>
            <a:r>
              <a:rPr lang="hu-HU" b="1" dirty="0" smtClean="0"/>
              <a:t> Középület kategóriában 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hu-HU" b="1" i="1" dirty="0" smtClean="0">
                <a:solidFill>
                  <a:srgbClr val="C00000"/>
                </a:solidFill>
              </a:rPr>
              <a:t>4.) KOGART Galéria</a:t>
            </a:r>
            <a:endParaRPr lang="hu-HU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hu-HU" dirty="0" smtClean="0"/>
              <a:t>	Tihany</a:t>
            </a:r>
          </a:p>
          <a:p>
            <a:pPr>
              <a:buNone/>
            </a:pPr>
            <a:r>
              <a:rPr lang="hu-HU" dirty="0" smtClean="0"/>
              <a:t>	 </a:t>
            </a:r>
          </a:p>
          <a:p>
            <a:r>
              <a:rPr lang="hu-HU" dirty="0" smtClean="0"/>
              <a:t>generálkivitelező: </a:t>
            </a:r>
            <a:r>
              <a:rPr lang="hu-HU" b="1" dirty="0" smtClean="0"/>
              <a:t>VEMÉV-SZER Építő </a:t>
            </a:r>
            <a:r>
              <a:rPr lang="hu-HU" b="1" dirty="0" err="1" smtClean="0"/>
              <a:t>-és</a:t>
            </a:r>
            <a:r>
              <a:rPr lang="hu-HU" b="1" dirty="0" smtClean="0"/>
              <a:t> Szerelőipari Kft.</a:t>
            </a:r>
            <a:r>
              <a:rPr lang="hu-HU" dirty="0" smtClean="0"/>
              <a:t> Veszprém</a:t>
            </a:r>
          </a:p>
          <a:p>
            <a:pPr>
              <a:buNone/>
            </a:pPr>
            <a:r>
              <a:rPr lang="hu-HU" dirty="0" smtClean="0"/>
              <a:t>	</a:t>
            </a:r>
          </a:p>
          <a:p>
            <a:r>
              <a:rPr lang="hu-HU" dirty="0" smtClean="0"/>
              <a:t>építtető: </a:t>
            </a:r>
            <a:r>
              <a:rPr lang="hu-HU" b="1" dirty="0" err="1" smtClean="0"/>
              <a:t>Kogart</a:t>
            </a:r>
            <a:r>
              <a:rPr lang="hu-HU" b="1" dirty="0" smtClean="0"/>
              <a:t> Kiállítások Tihany Művészeti Kft. </a:t>
            </a:r>
            <a:r>
              <a:rPr lang="hu-HU" dirty="0" smtClean="0"/>
              <a:t>Telki</a:t>
            </a:r>
          </a:p>
          <a:p>
            <a:pPr>
              <a:buNone/>
            </a:pPr>
            <a:r>
              <a:rPr lang="hu-HU" dirty="0" smtClean="0"/>
              <a:t>	</a:t>
            </a:r>
          </a:p>
          <a:p>
            <a:r>
              <a:rPr lang="hu-HU" dirty="0" smtClean="0"/>
              <a:t>lebonyolító: </a:t>
            </a:r>
            <a:r>
              <a:rPr lang="hu-HU" b="1" dirty="0" smtClean="0"/>
              <a:t>TI Építész és Belsőépítész Iroda – TI Építész Bt.</a:t>
            </a:r>
            <a:r>
              <a:rPr lang="hu-HU" dirty="0" smtClean="0"/>
              <a:t> Budapest</a:t>
            </a:r>
          </a:p>
          <a:p>
            <a:r>
              <a:rPr lang="hu-HU" dirty="0" smtClean="0"/>
              <a:t>lebonyolító: </a:t>
            </a:r>
            <a:r>
              <a:rPr lang="hu-HU" b="1" dirty="0" smtClean="0"/>
              <a:t>VIANÍVÓ Építőipari, Szolgáltató és Ingatlanfejlesztő Kft.</a:t>
            </a:r>
            <a:r>
              <a:rPr lang="hu-HU" dirty="0" smtClean="0"/>
              <a:t> Dunakeszi</a:t>
            </a:r>
          </a:p>
          <a:p>
            <a:r>
              <a:rPr lang="hu-HU" dirty="0" smtClean="0"/>
              <a:t>tervező: </a:t>
            </a:r>
            <a:r>
              <a:rPr lang="hu-HU" b="1" dirty="0" smtClean="0"/>
              <a:t>Bársony Építész Stúdió</a:t>
            </a:r>
            <a:r>
              <a:rPr lang="hu-HU" dirty="0" smtClean="0"/>
              <a:t> Budapest</a:t>
            </a:r>
          </a:p>
          <a:p>
            <a:pPr>
              <a:buNone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05.) KOGART -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05.) KOGART -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05.) KOGART -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05.) KOGART -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05.) KOGART -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>Középület kategóriában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/>
            </a:r>
            <a:br>
              <a:rPr lang="hu-HU" sz="2800" dirty="0"/>
            </a:b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u-HU" sz="2400" dirty="0" smtClean="0"/>
              <a:t>			</a:t>
            </a:r>
          </a:p>
          <a:p>
            <a:pPr>
              <a:buNone/>
            </a:pPr>
            <a:r>
              <a:rPr lang="hu-HU" sz="2400" b="1" i="1" dirty="0" smtClean="0">
                <a:solidFill>
                  <a:srgbClr val="C00000"/>
                </a:solidFill>
              </a:rPr>
              <a:t>5.) Ludovika Campus, Főépület</a:t>
            </a:r>
            <a:endParaRPr lang="hu-HU" sz="2400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hu-HU" sz="2400" dirty="0" smtClean="0"/>
              <a:t>Budapest</a:t>
            </a:r>
          </a:p>
          <a:p>
            <a:pPr>
              <a:buNone/>
            </a:pPr>
            <a:endParaRPr lang="hu-HU" sz="2400" dirty="0" smtClean="0"/>
          </a:p>
          <a:p>
            <a:r>
              <a:rPr lang="hu-HU" sz="2400" dirty="0" smtClean="0"/>
              <a:t>generálkivitelező: </a:t>
            </a:r>
            <a:r>
              <a:rPr lang="hu-HU" sz="2400" b="1" dirty="0" smtClean="0"/>
              <a:t>West Hungaria </a:t>
            </a:r>
            <a:r>
              <a:rPr lang="hu-HU" sz="2400" b="1" dirty="0" err="1" smtClean="0"/>
              <a:t>Bau</a:t>
            </a:r>
            <a:r>
              <a:rPr lang="hu-HU" sz="2400" b="1" dirty="0" smtClean="0"/>
              <a:t> Kft </a:t>
            </a:r>
            <a:r>
              <a:rPr lang="hu-HU" sz="2400" dirty="0" smtClean="0"/>
              <a:t>Győr – </a:t>
            </a:r>
            <a:r>
              <a:rPr lang="hu-HU" sz="2400" b="1" dirty="0" smtClean="0"/>
              <a:t>ÉPKAR </a:t>
            </a:r>
            <a:r>
              <a:rPr lang="hu-HU" sz="2400" b="1" dirty="0" err="1" smtClean="0"/>
              <a:t>Zrt</a:t>
            </a:r>
            <a:r>
              <a:rPr lang="hu-HU" sz="2400" b="1" dirty="0" smtClean="0"/>
              <a:t>.</a:t>
            </a:r>
            <a:r>
              <a:rPr lang="hu-HU" sz="2400" dirty="0" smtClean="0"/>
              <a:t> Budapest - Konzorcium </a:t>
            </a:r>
          </a:p>
          <a:p>
            <a:pPr>
              <a:buNone/>
            </a:pPr>
            <a:endParaRPr lang="hu-HU" sz="2400" dirty="0" smtClean="0"/>
          </a:p>
          <a:p>
            <a:r>
              <a:rPr lang="hu-HU" sz="2400" dirty="0" smtClean="0"/>
              <a:t>építtető: </a:t>
            </a:r>
            <a:r>
              <a:rPr lang="hu-HU" sz="2400" b="1" dirty="0" smtClean="0"/>
              <a:t>Nemzeti Közszolgálati Egyetem</a:t>
            </a:r>
            <a:r>
              <a:rPr lang="hu-HU" sz="2400" dirty="0" smtClean="0"/>
              <a:t> Budapest</a:t>
            </a:r>
          </a:p>
          <a:p>
            <a:pPr>
              <a:buNone/>
            </a:pPr>
            <a:endParaRPr lang="hu-HU" sz="2400" dirty="0" smtClean="0"/>
          </a:p>
          <a:p>
            <a:r>
              <a:rPr lang="hu-HU" sz="2400" dirty="0" smtClean="0"/>
              <a:t>lebonyolító: </a:t>
            </a:r>
            <a:r>
              <a:rPr lang="hu-HU" sz="2400" b="1" dirty="0" smtClean="0"/>
              <a:t>Újlak Mérnökiroda Kft. </a:t>
            </a:r>
            <a:r>
              <a:rPr lang="hu-HU" sz="2400" dirty="0" smtClean="0"/>
              <a:t>Budapest</a:t>
            </a:r>
          </a:p>
          <a:p>
            <a:pPr>
              <a:buNone/>
            </a:pPr>
            <a:endParaRPr lang="hu-HU" sz="2400" dirty="0" smtClean="0"/>
          </a:p>
          <a:p>
            <a:r>
              <a:rPr lang="hu-HU" sz="2400" dirty="0" smtClean="0"/>
              <a:t>tervező: </a:t>
            </a:r>
            <a:r>
              <a:rPr lang="hu-HU" sz="2400" b="1" dirty="0" smtClean="0"/>
              <a:t>MD </a:t>
            </a:r>
            <a:r>
              <a:rPr lang="hu-HU" sz="2400" b="1" dirty="0" err="1" smtClean="0"/>
              <a:t>Studio</a:t>
            </a:r>
            <a:r>
              <a:rPr lang="hu-HU" sz="2400" b="1" dirty="0" smtClean="0"/>
              <a:t> Építész Iroda </a:t>
            </a:r>
            <a:r>
              <a:rPr lang="hu-HU" sz="2400" dirty="0" smtClean="0"/>
              <a:t>Budapest</a:t>
            </a:r>
          </a:p>
          <a:p>
            <a:r>
              <a:rPr lang="hu-HU" sz="2400" dirty="0" smtClean="0"/>
              <a:t>tervező: </a:t>
            </a:r>
            <a:r>
              <a:rPr lang="hu-HU" sz="2400" b="1" dirty="0" smtClean="0"/>
              <a:t>Mányi István Építész </a:t>
            </a:r>
            <a:r>
              <a:rPr lang="hu-HU" sz="2400" b="1" dirty="0" err="1" smtClean="0"/>
              <a:t>Studio</a:t>
            </a:r>
            <a:r>
              <a:rPr lang="hu-HU" sz="2400" dirty="0" smtClean="0"/>
              <a:t> Budapest</a:t>
            </a:r>
          </a:p>
          <a:p>
            <a:pPr>
              <a:buNone/>
            </a:pPr>
            <a:endParaRPr lang="hu-HU" sz="2400" dirty="0" smtClean="0"/>
          </a:p>
          <a:p>
            <a:r>
              <a:rPr lang="hu-HU" sz="2400" dirty="0" smtClean="0"/>
              <a:t>alvállalkozó: </a:t>
            </a:r>
            <a:r>
              <a:rPr lang="hu-HU" sz="2400" b="1" dirty="0" err="1" smtClean="0"/>
              <a:t>Vill-Korr</a:t>
            </a:r>
            <a:r>
              <a:rPr lang="hu-HU" sz="2400" b="1" dirty="0" smtClean="0"/>
              <a:t> Hungária </a:t>
            </a:r>
            <a:r>
              <a:rPr lang="hu-HU" sz="2400" b="1" dirty="0" err="1" smtClean="0"/>
              <a:t>Villamosipari</a:t>
            </a:r>
            <a:r>
              <a:rPr lang="hu-HU" sz="2400" b="1" dirty="0" smtClean="0"/>
              <a:t> Kft.</a:t>
            </a:r>
            <a:r>
              <a:rPr lang="hu-HU" sz="2400" dirty="0" smtClean="0"/>
              <a:t> Győr</a:t>
            </a:r>
          </a:p>
          <a:p>
            <a:r>
              <a:rPr lang="hu-HU" sz="2400" dirty="0" smtClean="0"/>
              <a:t>alvállalkozó: </a:t>
            </a:r>
            <a:r>
              <a:rPr lang="hu-HU" sz="2400" b="1" dirty="0" smtClean="0"/>
              <a:t>IBC ORBÁN Irodastúdió Kft. </a:t>
            </a:r>
            <a:r>
              <a:rPr lang="hu-HU" sz="2400" dirty="0" smtClean="0"/>
              <a:t>Budapest</a:t>
            </a:r>
          </a:p>
          <a:p>
            <a:r>
              <a:rPr lang="hu-HU" sz="2400" dirty="0" smtClean="0"/>
              <a:t>alvállalkozó: </a:t>
            </a:r>
            <a:r>
              <a:rPr lang="hu-HU" sz="2400" b="1" dirty="0" smtClean="0"/>
              <a:t>Szabó és társa Belsőépítészeti Kft.</a:t>
            </a:r>
            <a:r>
              <a:rPr lang="hu-HU" sz="2400" dirty="0" smtClean="0"/>
              <a:t> Mosonmagyaróvár</a:t>
            </a:r>
          </a:p>
          <a:p>
            <a:pPr marL="0" indent="0">
              <a:buNone/>
            </a:pPr>
            <a:endParaRPr lang="hu-HU" sz="2400" dirty="0" smtClean="0"/>
          </a:p>
          <a:p>
            <a:pPr marL="0" indent="0">
              <a:buNone/>
            </a:pPr>
            <a:endParaRPr lang="hu-HU" sz="2400" dirty="0" smtClean="0"/>
          </a:p>
          <a:p>
            <a:pPr marL="0" indent="0">
              <a:buNone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403583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8.) Ludovika -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Középület kategóriában </a:t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hu-HU" b="1" i="1" dirty="0" smtClean="0">
                <a:solidFill>
                  <a:srgbClr val="C00000"/>
                </a:solidFill>
              </a:rPr>
              <a:t>1.) Felcsúti </a:t>
            </a:r>
            <a:r>
              <a:rPr lang="hu-HU" b="1" i="1" dirty="0" err="1" smtClean="0">
                <a:solidFill>
                  <a:srgbClr val="C00000"/>
                </a:solidFill>
              </a:rPr>
              <a:t>Pancho</a:t>
            </a:r>
            <a:r>
              <a:rPr lang="hu-HU" b="1" i="1" dirty="0" smtClean="0">
                <a:solidFill>
                  <a:srgbClr val="C00000"/>
                </a:solidFill>
              </a:rPr>
              <a:t> Aréna labdarúgó stadion</a:t>
            </a:r>
            <a:endParaRPr lang="hu-HU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hu-HU" b="1" i="1" dirty="0" smtClean="0"/>
              <a:t>	</a:t>
            </a:r>
            <a:endParaRPr lang="hu-HU" dirty="0" smtClean="0"/>
          </a:p>
          <a:p>
            <a:r>
              <a:rPr lang="hu-HU" dirty="0" smtClean="0"/>
              <a:t>építtető: </a:t>
            </a:r>
            <a:r>
              <a:rPr lang="hu-HU" b="1" dirty="0" smtClean="0"/>
              <a:t>A Felcsúti Utánpótlás Neveléséért Alapítvány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>	</a:t>
            </a:r>
          </a:p>
          <a:p>
            <a:r>
              <a:rPr lang="hu-HU" dirty="0" smtClean="0"/>
              <a:t>generálkivitelező: </a:t>
            </a:r>
            <a:r>
              <a:rPr lang="hu-HU" b="1" dirty="0" smtClean="0"/>
              <a:t>Mészáros és Mészáros Kft.</a:t>
            </a:r>
            <a:r>
              <a:rPr lang="hu-HU" dirty="0" smtClean="0"/>
              <a:t> Felcsút</a:t>
            </a:r>
          </a:p>
          <a:p>
            <a:pPr>
              <a:buNone/>
            </a:pPr>
            <a:r>
              <a:rPr lang="hu-HU" dirty="0" smtClean="0"/>
              <a:t>	 </a:t>
            </a:r>
          </a:p>
          <a:p>
            <a:r>
              <a:rPr lang="hu-HU" dirty="0" smtClean="0"/>
              <a:t>tervező: </a:t>
            </a:r>
            <a:r>
              <a:rPr lang="hu-HU" b="1" dirty="0" err="1" smtClean="0"/>
              <a:t>Doparum</a:t>
            </a:r>
            <a:r>
              <a:rPr lang="hu-HU" b="1" dirty="0" smtClean="0"/>
              <a:t> Építész Tervező Kft. </a:t>
            </a:r>
            <a:r>
              <a:rPr lang="hu-HU" dirty="0" smtClean="0"/>
              <a:t>Budapest</a:t>
            </a:r>
          </a:p>
          <a:p>
            <a:pPr>
              <a:buNone/>
            </a:pPr>
            <a:r>
              <a:rPr lang="hu-HU" dirty="0" smtClean="0"/>
              <a:t>	 </a:t>
            </a:r>
          </a:p>
          <a:p>
            <a:r>
              <a:rPr lang="hu-HU" dirty="0" smtClean="0"/>
              <a:t>alvállalkozó: </a:t>
            </a:r>
            <a:r>
              <a:rPr lang="hu-HU" b="1" dirty="0" smtClean="0"/>
              <a:t>Sokon Kft. </a:t>
            </a:r>
            <a:r>
              <a:rPr lang="hu-HU" dirty="0" smtClean="0"/>
              <a:t>Agárd</a:t>
            </a:r>
          </a:p>
          <a:p>
            <a:r>
              <a:rPr lang="hu-HU" dirty="0" smtClean="0"/>
              <a:t>alvállalkozó: </a:t>
            </a:r>
            <a:r>
              <a:rPr lang="hu-HU" b="1" dirty="0" smtClean="0"/>
              <a:t>System </a:t>
            </a:r>
            <a:r>
              <a:rPr lang="hu-HU" b="1" dirty="0" err="1" smtClean="0"/>
              <a:t>Novum</a:t>
            </a:r>
            <a:r>
              <a:rPr lang="hu-HU" b="1" dirty="0" smtClean="0"/>
              <a:t> Innovatív Kft.</a:t>
            </a:r>
            <a:r>
              <a:rPr lang="hu-HU" dirty="0" smtClean="0"/>
              <a:t> Budapest</a:t>
            </a:r>
          </a:p>
          <a:p>
            <a:pPr>
              <a:buNone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8.) Ludovika -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8.) Ludovika -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8.) Ludovika -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8.) Ludovika -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1836"/>
            <a:ext cx="9144000" cy="6054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 </a:t>
            </a:r>
            <a:br>
              <a:rPr lang="hu-HU" dirty="0" smtClean="0"/>
            </a:br>
            <a:r>
              <a:rPr lang="hu-HU" dirty="0" smtClean="0"/>
              <a:t>Középület kategóriában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hu-HU" b="1" i="1" dirty="0" smtClean="0">
                <a:solidFill>
                  <a:srgbClr val="C00000"/>
                </a:solidFill>
              </a:rPr>
              <a:t>6.) Tudományok Palotája</a:t>
            </a:r>
            <a:endParaRPr lang="hu-HU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hu-HU" dirty="0" smtClean="0"/>
              <a:t>Debrecen</a:t>
            </a:r>
          </a:p>
          <a:p>
            <a:pPr>
              <a:buNone/>
            </a:pPr>
            <a:r>
              <a:rPr lang="hu-HU" dirty="0" smtClean="0"/>
              <a:t>	 </a:t>
            </a:r>
          </a:p>
          <a:p>
            <a:r>
              <a:rPr lang="hu-HU" dirty="0" smtClean="0"/>
              <a:t>generálkivitelező:  </a:t>
            </a:r>
            <a:r>
              <a:rPr lang="hu-HU" b="1" dirty="0" smtClean="0"/>
              <a:t>HUNÉP UNIVERSAL Építőipari </a:t>
            </a:r>
            <a:r>
              <a:rPr lang="hu-HU" b="1" dirty="0" err="1" smtClean="0"/>
              <a:t>Zrt</a:t>
            </a:r>
            <a:r>
              <a:rPr lang="hu-HU" b="1" dirty="0" smtClean="0"/>
              <a:t>.</a:t>
            </a:r>
            <a:r>
              <a:rPr lang="hu-HU" dirty="0" smtClean="0"/>
              <a:t> Debrecen</a:t>
            </a:r>
          </a:p>
          <a:p>
            <a:pPr>
              <a:buNone/>
            </a:pPr>
            <a:r>
              <a:rPr lang="hu-HU" b="1" dirty="0" smtClean="0"/>
              <a:t>	 </a:t>
            </a:r>
            <a:endParaRPr lang="hu-HU" dirty="0" smtClean="0"/>
          </a:p>
          <a:p>
            <a:r>
              <a:rPr lang="hu-HU" dirty="0" smtClean="0"/>
              <a:t>építtető: </a:t>
            </a:r>
            <a:r>
              <a:rPr lang="hu-HU" b="1" dirty="0" smtClean="0"/>
              <a:t>Debrecen Megyei Jogú Város Polgármesteri Hivatal</a:t>
            </a:r>
          </a:p>
          <a:p>
            <a:r>
              <a:rPr lang="hu-HU" dirty="0" smtClean="0"/>
              <a:t>lebonyolító: </a:t>
            </a:r>
            <a:r>
              <a:rPr lang="hu-HU" b="1" dirty="0" smtClean="0"/>
              <a:t>DMJV  Polgármesteri Hivatal Közbeszerzési Osztály </a:t>
            </a:r>
            <a:r>
              <a:rPr lang="hu-HU" dirty="0" smtClean="0"/>
              <a:t>Debrecen</a:t>
            </a:r>
          </a:p>
          <a:p>
            <a:pPr>
              <a:buNone/>
            </a:pPr>
            <a:endParaRPr lang="hu-HU" dirty="0" smtClean="0"/>
          </a:p>
          <a:p>
            <a:r>
              <a:rPr lang="hu-HU" dirty="0" smtClean="0"/>
              <a:t>tervező: </a:t>
            </a:r>
            <a:r>
              <a:rPr lang="hu-HU" b="1" dirty="0" smtClean="0"/>
              <a:t>Lengyel Építész Műterem Kft. </a:t>
            </a:r>
            <a:r>
              <a:rPr lang="hu-HU" dirty="0" smtClean="0"/>
              <a:t>Debrecen</a:t>
            </a:r>
          </a:p>
          <a:p>
            <a:pPr>
              <a:buNone/>
            </a:pPr>
            <a:r>
              <a:rPr lang="hu-HU" dirty="0" smtClean="0"/>
              <a:t>	 </a:t>
            </a:r>
          </a:p>
          <a:p>
            <a:r>
              <a:rPr lang="hu-HU" dirty="0" smtClean="0"/>
              <a:t>alvállalkozó: </a:t>
            </a:r>
            <a:r>
              <a:rPr lang="hu-HU" b="1" dirty="0" err="1" smtClean="0"/>
              <a:t>Hajdu-Alu</a:t>
            </a:r>
            <a:r>
              <a:rPr lang="hu-HU" b="1" dirty="0" smtClean="0"/>
              <a:t> </a:t>
            </a:r>
            <a:r>
              <a:rPr lang="hu-HU" b="1" dirty="0" err="1" smtClean="0"/>
              <a:t>Zrt</a:t>
            </a:r>
            <a:r>
              <a:rPr lang="hu-HU" b="1" dirty="0" smtClean="0"/>
              <a:t>. </a:t>
            </a:r>
            <a:r>
              <a:rPr lang="hu-HU" dirty="0" smtClean="0"/>
              <a:t>Debrecen</a:t>
            </a:r>
          </a:p>
          <a:p>
            <a:r>
              <a:rPr lang="hu-HU" dirty="0" smtClean="0"/>
              <a:t>alvállalkozó: </a:t>
            </a:r>
            <a:r>
              <a:rPr lang="hu-HU" b="1" dirty="0" smtClean="0"/>
              <a:t>Monolit </a:t>
            </a:r>
            <a:r>
              <a:rPr lang="hu-HU" b="1" dirty="0" err="1" smtClean="0"/>
              <a:t>Épszer</a:t>
            </a:r>
            <a:r>
              <a:rPr lang="hu-HU" b="1" dirty="0" smtClean="0"/>
              <a:t> Kft.</a:t>
            </a:r>
            <a:r>
              <a:rPr lang="hu-HU" dirty="0" smtClean="0"/>
              <a:t> Debrecen</a:t>
            </a:r>
          </a:p>
          <a:p>
            <a:r>
              <a:rPr lang="hu-HU" dirty="0" smtClean="0"/>
              <a:t>alvállalkozó: </a:t>
            </a:r>
            <a:r>
              <a:rPr lang="hu-HU" b="1" dirty="0" err="1" smtClean="0"/>
              <a:t>Csikizo</a:t>
            </a:r>
            <a:r>
              <a:rPr lang="hu-HU" b="1" dirty="0" smtClean="0"/>
              <a:t> Kft. </a:t>
            </a:r>
            <a:r>
              <a:rPr lang="hu-HU" dirty="0" smtClean="0"/>
              <a:t>Debrecen</a:t>
            </a:r>
          </a:p>
          <a:p>
            <a:pPr>
              <a:buNone/>
            </a:pPr>
            <a:r>
              <a:rPr lang="hu-HU" dirty="0" smtClean="0"/>
              <a:t>	 </a:t>
            </a:r>
          </a:p>
          <a:p>
            <a:pPr>
              <a:buNone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8.) Élménypark -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65261"/>
            <a:ext cx="9144000" cy="55274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08.) Élménypark -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81410"/>
            <a:ext cx="9144000" cy="4295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8.) Élménypark -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7727" y="0"/>
            <a:ext cx="478854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8.) Élménypark -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1464" y="0"/>
            <a:ext cx="56210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8.) Élménypark -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1922" y="0"/>
            <a:ext cx="570015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2.) Felcsút -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1468"/>
            <a:ext cx="9144000" cy="6215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sz="3100" dirty="0" smtClean="0"/>
              <a:t/>
            </a:r>
            <a:br>
              <a:rPr lang="hu-HU" sz="3100" dirty="0" smtClean="0"/>
            </a:br>
            <a:r>
              <a:rPr lang="hu-HU" b="1" dirty="0" smtClean="0"/>
              <a:t> Ipari és energetikai építmény kategóriában 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hu-HU" dirty="0" smtClean="0"/>
          </a:p>
          <a:p>
            <a:pPr algn="ctr">
              <a:buNone/>
            </a:pPr>
            <a:endParaRPr lang="hu-HU" dirty="0" smtClean="0"/>
          </a:p>
          <a:p>
            <a:pPr algn="ctr">
              <a:buNone/>
            </a:pPr>
            <a:endParaRPr lang="hu-HU" dirty="0" smtClean="0"/>
          </a:p>
          <a:p>
            <a:pPr algn="ctr">
              <a:buNone/>
            </a:pPr>
            <a:r>
              <a:rPr lang="hu-HU" dirty="0" smtClean="0"/>
              <a:t>Nem érkezett pályázat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>Mezőgazdasági építmény kategóriában </a:t>
            </a:r>
            <a:r>
              <a:rPr lang="hu-HU" dirty="0" smtClean="0"/>
              <a:t>   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/>
              <a:t/>
            </a:r>
            <a:br>
              <a:rPr lang="hu-HU" sz="2400" dirty="0"/>
            </a:b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hu-HU" sz="2400" dirty="0" smtClean="0"/>
          </a:p>
          <a:p>
            <a:pPr>
              <a:buNone/>
            </a:pPr>
            <a:r>
              <a:rPr lang="hu-HU" sz="2400" b="1" i="1" dirty="0" smtClean="0">
                <a:solidFill>
                  <a:srgbClr val="C00000"/>
                </a:solidFill>
              </a:rPr>
              <a:t>7.) Kárásztelek – Szőlőfeldolgozó üzem</a:t>
            </a:r>
            <a:endParaRPr lang="hu-HU" sz="2400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hu-HU" sz="2400" dirty="0" smtClean="0"/>
              <a:t>Románia, Szilágy megye</a:t>
            </a:r>
          </a:p>
          <a:p>
            <a:pPr>
              <a:buNone/>
            </a:pPr>
            <a:endParaRPr lang="hu-HU" sz="2400" dirty="0" smtClean="0"/>
          </a:p>
          <a:p>
            <a:r>
              <a:rPr lang="hu-HU" sz="2400" dirty="0" smtClean="0"/>
              <a:t>fővállalkozó: </a:t>
            </a:r>
            <a:r>
              <a:rPr lang="hu-HU" sz="2400" b="1" dirty="0" smtClean="0"/>
              <a:t>MERKBAU Építőipari és Kereskedelmi Kft.</a:t>
            </a:r>
            <a:r>
              <a:rPr lang="hu-HU" sz="2400" dirty="0" smtClean="0"/>
              <a:t> Kiskunhalas</a:t>
            </a:r>
          </a:p>
          <a:p>
            <a:pPr>
              <a:buNone/>
            </a:pPr>
            <a:endParaRPr lang="hu-HU" sz="2400" dirty="0" smtClean="0"/>
          </a:p>
          <a:p>
            <a:r>
              <a:rPr lang="hu-HU" sz="2400" dirty="0" smtClean="0"/>
              <a:t>építtető: </a:t>
            </a:r>
            <a:r>
              <a:rPr lang="hu-HU" sz="2400" b="1" dirty="0" smtClean="0"/>
              <a:t>S.C. EAST WEST IMPEX S.R.L </a:t>
            </a:r>
            <a:r>
              <a:rPr lang="hu-HU" sz="2400" dirty="0" smtClean="0"/>
              <a:t>Kárásztelek</a:t>
            </a:r>
          </a:p>
          <a:p>
            <a:pPr>
              <a:buNone/>
            </a:pPr>
            <a:endParaRPr lang="hu-HU" sz="2400" dirty="0" smtClean="0"/>
          </a:p>
          <a:p>
            <a:r>
              <a:rPr lang="hu-HU" sz="2400" dirty="0" smtClean="0"/>
              <a:t>lebonyolító: </a:t>
            </a:r>
            <a:r>
              <a:rPr lang="hu-HU" sz="2400" b="1" dirty="0" smtClean="0"/>
              <a:t>S.C. </a:t>
            </a:r>
            <a:r>
              <a:rPr lang="hu-HU" sz="2400" b="1" dirty="0" err="1" smtClean="0"/>
              <a:t>Confirm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Constructii</a:t>
            </a:r>
            <a:r>
              <a:rPr lang="hu-HU" sz="2400" b="1" dirty="0" smtClean="0"/>
              <a:t> S.R.L</a:t>
            </a:r>
            <a:r>
              <a:rPr lang="hu-HU" sz="2400" dirty="0" smtClean="0"/>
              <a:t> Kolozsvár</a:t>
            </a:r>
          </a:p>
          <a:p>
            <a:pPr>
              <a:buNone/>
            </a:pPr>
            <a:endParaRPr lang="hu-HU" sz="2400" dirty="0" smtClean="0"/>
          </a:p>
          <a:p>
            <a:r>
              <a:rPr lang="hu-HU" sz="2400" dirty="0" smtClean="0"/>
              <a:t>tervező: </a:t>
            </a:r>
            <a:r>
              <a:rPr lang="hu-HU" sz="2400" b="1" dirty="0" smtClean="0"/>
              <a:t>S.C. ERYZA PROIECT S.R.L</a:t>
            </a:r>
            <a:r>
              <a:rPr lang="hu-HU" sz="2400" dirty="0" smtClean="0"/>
              <a:t>  Szatmárnémeti</a:t>
            </a:r>
          </a:p>
          <a:p>
            <a:pPr>
              <a:buNone/>
            </a:pPr>
            <a:endParaRPr lang="hu-HU" sz="2400" dirty="0" smtClean="0"/>
          </a:p>
          <a:p>
            <a:r>
              <a:rPr lang="hu-HU" sz="2400" dirty="0" smtClean="0"/>
              <a:t>alvállalkozó: </a:t>
            </a:r>
            <a:r>
              <a:rPr lang="hu-HU" sz="2400" b="1" dirty="0" smtClean="0"/>
              <a:t>SC Euro </a:t>
            </a:r>
            <a:r>
              <a:rPr lang="hu-HU" sz="2400" b="1" dirty="0" err="1" smtClean="0"/>
              <a:t>Trans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Product</a:t>
            </a:r>
            <a:r>
              <a:rPr lang="hu-HU" sz="2400" b="1" dirty="0" smtClean="0"/>
              <a:t> SRL</a:t>
            </a:r>
            <a:r>
              <a:rPr lang="hu-HU" sz="2400" dirty="0" smtClean="0"/>
              <a:t> Kárásztelek</a:t>
            </a:r>
          </a:p>
          <a:p>
            <a:r>
              <a:rPr lang="hu-HU" sz="2400" dirty="0" smtClean="0"/>
              <a:t>alvállalkozó: </a:t>
            </a:r>
            <a:r>
              <a:rPr lang="hu-HU" sz="2400" b="1" dirty="0" smtClean="0"/>
              <a:t>FRANKÓ-SZER Kft.</a:t>
            </a:r>
            <a:r>
              <a:rPr lang="hu-HU" sz="2400" dirty="0" smtClean="0"/>
              <a:t> Kiskunhalas</a:t>
            </a:r>
          </a:p>
          <a:p>
            <a:r>
              <a:rPr lang="hu-HU" sz="2400" dirty="0" smtClean="0"/>
              <a:t>alvállalkozó. </a:t>
            </a:r>
            <a:r>
              <a:rPr lang="hu-HU" sz="2400" b="1" dirty="0" smtClean="0"/>
              <a:t>SC </a:t>
            </a:r>
            <a:r>
              <a:rPr lang="hu-HU" sz="2400" b="1" dirty="0" err="1" smtClean="0"/>
              <a:t>Hydroproof</a:t>
            </a:r>
            <a:r>
              <a:rPr lang="hu-HU" sz="2400" b="1" dirty="0" smtClean="0"/>
              <a:t> SRL</a:t>
            </a:r>
            <a:r>
              <a:rPr lang="hu-HU" sz="2400" dirty="0" smtClean="0"/>
              <a:t> </a:t>
            </a:r>
            <a:r>
              <a:rPr lang="hu-HU" sz="2400" dirty="0" err="1" smtClean="0"/>
              <a:t>Sarmaság</a:t>
            </a:r>
            <a:endParaRPr lang="hu-HU" sz="2400" dirty="0" smtClean="0"/>
          </a:p>
          <a:p>
            <a:pPr marL="0" indent="0">
              <a:buNone/>
            </a:pPr>
            <a:endParaRPr lang="hu-HU" sz="2400" dirty="0" smtClean="0"/>
          </a:p>
          <a:p>
            <a:pPr marL="0" indent="0">
              <a:buNone/>
            </a:pPr>
            <a:endParaRPr lang="hu-HU" sz="2400" dirty="0" smtClean="0"/>
          </a:p>
          <a:p>
            <a:pPr marL="0" indent="0">
              <a:buNone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86984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20.) Kárásztelek -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15836"/>
            <a:ext cx="9144000" cy="282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3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20.) Kárásztelek -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24000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3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20.) Kárásztelek -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3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20.) Kárásztelek -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075"/>
            <a:ext cx="9144000" cy="514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3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20.) Kárásztelek -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3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980728"/>
            <a:ext cx="8229600" cy="1143000"/>
          </a:xfrm>
        </p:spPr>
        <p:txBody>
          <a:bodyPr>
            <a:noAutofit/>
          </a:bodyPr>
          <a:lstStyle/>
          <a:p>
            <a:r>
              <a:rPr lang="hu-HU" sz="3600" b="1" dirty="0" smtClean="0"/>
              <a:t>Műemlék-helyreállítás, rehabilitáció kategóriában </a:t>
            </a:r>
            <a:r>
              <a:rPr lang="hu-HU" sz="3600" dirty="0" smtClean="0"/>
              <a:t/>
            </a:r>
            <a:br>
              <a:rPr lang="hu-HU" sz="3600" dirty="0" smtClean="0"/>
            </a:br>
            <a:r>
              <a:rPr lang="hu-HU" sz="3600" dirty="0" smtClean="0"/>
              <a:t/>
            </a:r>
            <a:br>
              <a:rPr lang="hu-HU" sz="3600" dirty="0" smtClean="0"/>
            </a:b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hu-HU" sz="2400" i="1" dirty="0" smtClean="0">
                <a:solidFill>
                  <a:srgbClr val="C00000"/>
                </a:solidFill>
              </a:rPr>
              <a:t>8.) Debreceni Református Nagytemplom</a:t>
            </a:r>
            <a:r>
              <a:rPr lang="hu-HU" sz="2400" dirty="0" smtClean="0">
                <a:solidFill>
                  <a:srgbClr val="C00000"/>
                </a:solidFill>
              </a:rPr>
              <a:t> </a:t>
            </a:r>
          </a:p>
          <a:p>
            <a:pPr>
              <a:buNone/>
            </a:pPr>
            <a:r>
              <a:rPr lang="hu-HU" sz="2400" dirty="0" smtClean="0"/>
              <a:t>	 </a:t>
            </a:r>
          </a:p>
          <a:p>
            <a:r>
              <a:rPr lang="hu-HU" sz="2400" dirty="0" smtClean="0"/>
              <a:t>generálkivitelező: ÉPKERSERVICE </a:t>
            </a:r>
            <a:r>
              <a:rPr lang="hu-HU" sz="2400" dirty="0" err="1" smtClean="0"/>
              <a:t>Zrt</a:t>
            </a:r>
            <a:r>
              <a:rPr lang="hu-HU" sz="2400" dirty="0" smtClean="0"/>
              <a:t>. Debrecen</a:t>
            </a:r>
          </a:p>
          <a:p>
            <a:pPr>
              <a:buNone/>
            </a:pPr>
            <a:r>
              <a:rPr lang="hu-HU" sz="2400" dirty="0" smtClean="0"/>
              <a:t>	 </a:t>
            </a:r>
          </a:p>
          <a:p>
            <a:r>
              <a:rPr lang="hu-HU" sz="2400" dirty="0" smtClean="0"/>
              <a:t>építtető: </a:t>
            </a:r>
            <a:r>
              <a:rPr lang="hu-HU" sz="2400" dirty="0" err="1" smtClean="0"/>
              <a:t>Debrecen-Nagytemplomi</a:t>
            </a:r>
            <a:r>
              <a:rPr lang="hu-HU" sz="2400" dirty="0" smtClean="0"/>
              <a:t> Református Egyházközség</a:t>
            </a:r>
          </a:p>
          <a:p>
            <a:r>
              <a:rPr lang="hu-HU" sz="2400" dirty="0" smtClean="0"/>
              <a:t>tervező: Építész Tervezőiroda Kft. Debrecen</a:t>
            </a:r>
          </a:p>
          <a:p>
            <a:pPr>
              <a:buNone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6.) Nagytemplom -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8441"/>
            <a:ext cx="9144000" cy="60811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6.) Nagytemplom -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2.) Felcsút -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7181" y="0"/>
            <a:ext cx="520963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6.) Nagytemplom -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12601"/>
            <a:ext cx="9144000" cy="52327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6.) Nagytemplom -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8441"/>
            <a:ext cx="9144000" cy="60811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6.) Nagytemplom -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7228" y="0"/>
            <a:ext cx="466954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b="1" dirty="0" smtClean="0"/>
              <a:t>Műemlék-helyreállítás, rehabilitáció kategóriában </a:t>
            </a: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400" dirty="0"/>
              <a:t/>
            </a:r>
            <a:br>
              <a:rPr lang="hu-HU" sz="2400" dirty="0"/>
            </a:b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hu-HU" sz="2800" b="1" i="1" dirty="0" smtClean="0">
                <a:solidFill>
                  <a:srgbClr val="C00000"/>
                </a:solidFill>
              </a:rPr>
              <a:t>9.) Liszt Ferenc Zeneakadémia</a:t>
            </a:r>
            <a:r>
              <a:rPr lang="hu-HU" sz="2800" dirty="0" smtClean="0">
                <a:solidFill>
                  <a:srgbClr val="C00000"/>
                </a:solidFill>
              </a:rPr>
              <a:t> </a:t>
            </a:r>
          </a:p>
          <a:p>
            <a:pPr>
              <a:buNone/>
            </a:pPr>
            <a:endParaRPr lang="hu-HU" sz="2800" dirty="0" smtClean="0"/>
          </a:p>
          <a:p>
            <a:r>
              <a:rPr lang="hu-HU" sz="2800" dirty="0" smtClean="0"/>
              <a:t>generálkivitelező: </a:t>
            </a:r>
            <a:r>
              <a:rPr lang="hu-HU" sz="2800" b="1" dirty="0" smtClean="0"/>
              <a:t>ZAK- Építő Kft. Konzorcium </a:t>
            </a:r>
            <a:r>
              <a:rPr lang="hu-HU" sz="2800" dirty="0" smtClean="0"/>
              <a:t>Budapest</a:t>
            </a:r>
          </a:p>
          <a:p>
            <a:r>
              <a:rPr lang="hu-HU" sz="2800" b="1" dirty="0" smtClean="0"/>
              <a:t>Laki- Épületszobrász </a:t>
            </a:r>
            <a:r>
              <a:rPr lang="hu-HU" sz="2800" b="1" dirty="0" err="1" smtClean="0"/>
              <a:t>Zrt.-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Swietelsky</a:t>
            </a:r>
            <a:r>
              <a:rPr lang="hu-HU" sz="2800" b="1" dirty="0" smtClean="0"/>
              <a:t> Magyarország Kft.</a:t>
            </a:r>
            <a:endParaRPr lang="hu-HU" sz="2800" dirty="0" smtClean="0"/>
          </a:p>
          <a:p>
            <a:pPr>
              <a:buNone/>
            </a:pPr>
            <a:r>
              <a:rPr lang="hu-HU" sz="2800" dirty="0" smtClean="0"/>
              <a:t> </a:t>
            </a:r>
          </a:p>
          <a:p>
            <a:r>
              <a:rPr lang="hu-HU" sz="2800" dirty="0" smtClean="0"/>
              <a:t>építtető: </a:t>
            </a:r>
            <a:r>
              <a:rPr lang="hu-HU" sz="2800" b="1" dirty="0" smtClean="0"/>
              <a:t>Liszt Ferenc Zeneművészeti Egyetem </a:t>
            </a:r>
            <a:r>
              <a:rPr lang="hu-HU" sz="2800" dirty="0" smtClean="0"/>
              <a:t>Budapest </a:t>
            </a:r>
          </a:p>
          <a:p>
            <a:pPr>
              <a:buNone/>
            </a:pPr>
            <a:endParaRPr lang="hu-HU" sz="2800" dirty="0" smtClean="0"/>
          </a:p>
          <a:p>
            <a:r>
              <a:rPr lang="hu-HU" sz="2800" dirty="0" smtClean="0"/>
              <a:t>lebonyolító: </a:t>
            </a:r>
            <a:r>
              <a:rPr lang="hu-HU" sz="2800" b="1" dirty="0" smtClean="0"/>
              <a:t>FŐBER </a:t>
            </a:r>
            <a:r>
              <a:rPr lang="hu-HU" sz="2800" b="1" dirty="0" err="1" smtClean="0"/>
              <a:t>Zrt</a:t>
            </a:r>
            <a:r>
              <a:rPr lang="hu-HU" sz="2800" b="1" dirty="0" smtClean="0"/>
              <a:t>.</a:t>
            </a:r>
            <a:r>
              <a:rPr lang="hu-HU" sz="2800" dirty="0" smtClean="0"/>
              <a:t> Budapest</a:t>
            </a:r>
          </a:p>
          <a:p>
            <a:r>
              <a:rPr lang="hu-HU" sz="2800" dirty="0" smtClean="0"/>
              <a:t>tervező: </a:t>
            </a:r>
            <a:r>
              <a:rPr lang="hu-HU" sz="2800" b="1" dirty="0" smtClean="0"/>
              <a:t>MNDP Építőművészeti Kft.</a:t>
            </a:r>
            <a:r>
              <a:rPr lang="hu-HU" sz="2800" dirty="0" smtClean="0"/>
              <a:t> Budapest</a:t>
            </a:r>
          </a:p>
          <a:p>
            <a:pPr>
              <a:buNone/>
            </a:pPr>
            <a:endParaRPr lang="hu-HU" sz="2800" dirty="0" smtClean="0"/>
          </a:p>
          <a:p>
            <a:r>
              <a:rPr lang="hu-HU" sz="2800" dirty="0" smtClean="0"/>
              <a:t>alvállalkozó: </a:t>
            </a:r>
            <a:r>
              <a:rPr lang="hu-HU" sz="2800" b="1" dirty="0" err="1" smtClean="0"/>
              <a:t>MentArtis</a:t>
            </a:r>
            <a:r>
              <a:rPr lang="hu-HU" sz="2800" b="1" dirty="0" smtClean="0"/>
              <a:t> Kft.</a:t>
            </a:r>
            <a:r>
              <a:rPr lang="hu-HU" sz="2800" dirty="0" smtClean="0"/>
              <a:t> Budapest</a:t>
            </a:r>
          </a:p>
          <a:p>
            <a:r>
              <a:rPr lang="hu-HU" sz="2800" dirty="0" smtClean="0"/>
              <a:t>alvállalkozó: </a:t>
            </a:r>
            <a:r>
              <a:rPr lang="hu-HU" sz="2800" b="1" dirty="0" err="1" smtClean="0"/>
              <a:t>Consall</a:t>
            </a:r>
            <a:r>
              <a:rPr lang="hu-HU" sz="2800" b="1" dirty="0" smtClean="0"/>
              <a:t> Team</a:t>
            </a:r>
            <a:r>
              <a:rPr lang="hu-HU" sz="2800" dirty="0" smtClean="0"/>
              <a:t> Budapest</a:t>
            </a:r>
          </a:p>
          <a:p>
            <a:r>
              <a:rPr lang="hu-HU" sz="2800" dirty="0" smtClean="0"/>
              <a:t>alvállalkozó: </a:t>
            </a:r>
            <a:r>
              <a:rPr lang="hu-HU" sz="2800" b="1" dirty="0" smtClean="0"/>
              <a:t>Szolnok „KAS” Szigeteléstechnikai Kft.</a:t>
            </a:r>
            <a:r>
              <a:rPr lang="hu-HU" sz="2800" dirty="0" smtClean="0"/>
              <a:t> Szolnok</a:t>
            </a:r>
          </a:p>
          <a:p>
            <a:pPr>
              <a:buNone/>
            </a:pPr>
            <a:endParaRPr lang="hu-H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3.) Zenaakadémia Főhomlokzat -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3.) Zeneakadémia  előcsarnok -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3.) Zeneakadémia Előcsarnok - kagylós kút -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859"/>
            <a:ext cx="9144000" cy="6822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3.) Zeneakadémia Nagyterem - orgonakarzat -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3.) Zeneakadémia Solti terem -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183" y="0"/>
            <a:ext cx="906363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b="1" dirty="0"/>
              <a:t>Műemlék-helyreállítás, rehabilitáció kategóriában </a:t>
            </a:r>
            <a:r>
              <a:rPr lang="hu-HU" sz="2800" dirty="0"/>
              <a:t/>
            </a:r>
            <a:br>
              <a:rPr lang="hu-HU" sz="2800" dirty="0"/>
            </a:b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hu-HU" sz="4000" b="1" i="1" dirty="0" smtClean="0">
                <a:solidFill>
                  <a:srgbClr val="C00000"/>
                </a:solidFill>
              </a:rPr>
              <a:t>10.) Hatvani </a:t>
            </a:r>
            <a:r>
              <a:rPr lang="hu-HU" sz="4000" b="1" i="1" dirty="0" err="1" smtClean="0">
                <a:solidFill>
                  <a:srgbClr val="C00000"/>
                </a:solidFill>
              </a:rPr>
              <a:t>Grassalkovich-</a:t>
            </a:r>
            <a:r>
              <a:rPr lang="hu-HU" sz="4000" b="1" i="1" dirty="0" smtClean="0">
                <a:solidFill>
                  <a:srgbClr val="C00000"/>
                </a:solidFill>
              </a:rPr>
              <a:t> kastélyban megvalósított Széchenyi Zsigmond Kárpát-medencei Magyar Vadászati Múzeum</a:t>
            </a:r>
            <a:endParaRPr lang="hu-HU" sz="4000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hu-HU" sz="4000" dirty="0" smtClean="0"/>
              <a:t> </a:t>
            </a:r>
          </a:p>
          <a:p>
            <a:r>
              <a:rPr lang="hu-HU" sz="4000" dirty="0" smtClean="0"/>
              <a:t>fővállalkozó: </a:t>
            </a:r>
            <a:r>
              <a:rPr lang="hu-HU" sz="4000" b="1" dirty="0" smtClean="0"/>
              <a:t>ÉPKAR </a:t>
            </a:r>
            <a:r>
              <a:rPr lang="hu-HU" sz="4000" b="1" dirty="0" err="1" smtClean="0"/>
              <a:t>Zrt</a:t>
            </a:r>
            <a:r>
              <a:rPr lang="hu-HU" sz="4000" b="1" dirty="0" smtClean="0"/>
              <a:t>. </a:t>
            </a:r>
            <a:r>
              <a:rPr lang="hu-HU" sz="4000" dirty="0" smtClean="0"/>
              <a:t>Budapest</a:t>
            </a:r>
          </a:p>
          <a:p>
            <a:pPr>
              <a:buNone/>
            </a:pPr>
            <a:endParaRPr lang="hu-HU" sz="4000" dirty="0" smtClean="0"/>
          </a:p>
          <a:p>
            <a:r>
              <a:rPr lang="hu-HU" sz="4000" dirty="0" smtClean="0"/>
              <a:t>építtető: </a:t>
            </a:r>
            <a:r>
              <a:rPr lang="hu-HU" sz="4000" b="1" dirty="0" smtClean="0"/>
              <a:t>Széchenyi Zsigmond Kárpát-medencei Magyar Vadászati Múzeum</a:t>
            </a:r>
            <a:endParaRPr lang="hu-HU" sz="4000" dirty="0" smtClean="0"/>
          </a:p>
          <a:p>
            <a:pPr>
              <a:buNone/>
            </a:pPr>
            <a:r>
              <a:rPr lang="hu-HU" sz="4000" b="1" dirty="0" smtClean="0"/>
              <a:t>		       Beruházó Nonprofit Kft. </a:t>
            </a:r>
            <a:r>
              <a:rPr lang="hu-HU" sz="4000" dirty="0" smtClean="0"/>
              <a:t>Hatvan</a:t>
            </a:r>
          </a:p>
          <a:p>
            <a:pPr>
              <a:buNone/>
            </a:pPr>
            <a:endParaRPr lang="hu-HU" sz="4000" dirty="0" smtClean="0"/>
          </a:p>
          <a:p>
            <a:r>
              <a:rPr lang="hu-HU" sz="4000" dirty="0" smtClean="0"/>
              <a:t>tervező: </a:t>
            </a:r>
            <a:r>
              <a:rPr lang="hu-HU" sz="4000" b="1" dirty="0" smtClean="0"/>
              <a:t>MNM Nemzeti Örökségvédelmi Központ </a:t>
            </a:r>
            <a:r>
              <a:rPr lang="hu-HU" sz="4000" dirty="0" smtClean="0"/>
              <a:t> jogutódja</a:t>
            </a:r>
          </a:p>
          <a:p>
            <a:pPr>
              <a:buNone/>
            </a:pPr>
            <a:r>
              <a:rPr lang="hu-HU" sz="4000" b="1" dirty="0" smtClean="0"/>
              <a:t>		      </a:t>
            </a:r>
            <a:r>
              <a:rPr lang="hu-HU" sz="4000" b="1" dirty="0" err="1" smtClean="0"/>
              <a:t>Forster</a:t>
            </a:r>
            <a:r>
              <a:rPr lang="hu-HU" sz="4000" b="1" dirty="0" smtClean="0"/>
              <a:t> Gyula Nemzeti Örökségvédelmi és Vagyongazdálkodási</a:t>
            </a:r>
            <a:endParaRPr lang="hu-HU" sz="4000" dirty="0" smtClean="0"/>
          </a:p>
          <a:p>
            <a:pPr>
              <a:buNone/>
            </a:pPr>
            <a:r>
              <a:rPr lang="hu-HU" sz="4000" b="1" dirty="0" smtClean="0"/>
              <a:t>		      Központ Fejlesztési és Tervezési Főosztály </a:t>
            </a:r>
            <a:r>
              <a:rPr lang="hu-HU" sz="4000" dirty="0" smtClean="0"/>
              <a:t>Budapest</a:t>
            </a:r>
          </a:p>
          <a:p>
            <a:endParaRPr lang="hu-HU" sz="4000" dirty="0" smtClean="0"/>
          </a:p>
          <a:p>
            <a:r>
              <a:rPr lang="hu-HU" sz="4000" dirty="0" smtClean="0"/>
              <a:t>alvállalkozó: </a:t>
            </a:r>
            <a:r>
              <a:rPr lang="hu-HU" sz="4000" b="1" dirty="0" smtClean="0"/>
              <a:t>Lavina Plusz Kft.</a:t>
            </a:r>
            <a:r>
              <a:rPr lang="hu-HU" sz="4000" dirty="0" smtClean="0"/>
              <a:t> Murony</a:t>
            </a:r>
          </a:p>
          <a:p>
            <a:r>
              <a:rPr lang="hu-HU" sz="4000" dirty="0" smtClean="0"/>
              <a:t>alvállalkozó: </a:t>
            </a:r>
            <a:r>
              <a:rPr lang="hu-HU" sz="4000" b="1" dirty="0" err="1" smtClean="0"/>
              <a:t>Miklavicz</a:t>
            </a:r>
            <a:r>
              <a:rPr lang="hu-HU" sz="4000" b="1" dirty="0" smtClean="0"/>
              <a:t> István egyéni vállalkozó </a:t>
            </a:r>
            <a:r>
              <a:rPr lang="hu-HU" sz="4000" dirty="0" smtClean="0"/>
              <a:t>Gyomaendrőd</a:t>
            </a:r>
          </a:p>
          <a:p>
            <a:r>
              <a:rPr lang="hu-HU" sz="4000" dirty="0" smtClean="0"/>
              <a:t>alvállalkozó: </a:t>
            </a:r>
            <a:r>
              <a:rPr lang="hu-HU" sz="4000" b="1" dirty="0" smtClean="0"/>
              <a:t>ZÖFE Kft.</a:t>
            </a:r>
            <a:r>
              <a:rPr lang="hu-HU" sz="4000" dirty="0" smtClean="0"/>
              <a:t> Budapest</a:t>
            </a:r>
          </a:p>
          <a:p>
            <a:pPr marL="0" indent="0">
              <a:buNone/>
            </a:pPr>
            <a:endParaRPr lang="hu-HU" sz="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2.) Felcsút -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2018" y="0"/>
            <a:ext cx="52199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.) Grassalkovich -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01898"/>
            <a:ext cx="9144000" cy="5054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.) Grassalkovich -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5933"/>
            <a:ext cx="9144000" cy="6206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.) Grassalkovich -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.) Grassalkovich -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1168" y="0"/>
            <a:ext cx="47416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.) Grassalkovich -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906"/>
            <a:ext cx="9144000" cy="6072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Közlekedési létesítmény kategóriában    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hu-HU" sz="2400" b="1" i="1" dirty="0" smtClean="0">
                <a:solidFill>
                  <a:srgbClr val="C00000"/>
                </a:solidFill>
              </a:rPr>
              <a:t>11.) A BUDAPEST 4-ES METRÓ 10 ÁLLOMÁSA</a:t>
            </a:r>
            <a:endParaRPr lang="hu-HU" sz="2400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hu-HU" sz="2400" dirty="0" smtClean="0"/>
              <a:t>	 </a:t>
            </a:r>
          </a:p>
          <a:p>
            <a:r>
              <a:rPr lang="hu-HU" sz="2400" dirty="0" smtClean="0"/>
              <a:t>generálkivitelező: </a:t>
            </a:r>
            <a:r>
              <a:rPr lang="hu-HU" sz="2400" b="1" dirty="0" err="1" smtClean="0"/>
              <a:t>Swietelsky</a:t>
            </a:r>
            <a:r>
              <a:rPr lang="hu-HU" sz="2400" b="1" dirty="0" smtClean="0"/>
              <a:t> Magyarország Kft. </a:t>
            </a:r>
            <a:r>
              <a:rPr lang="hu-HU" sz="2400" dirty="0" smtClean="0"/>
              <a:t>Budapest</a:t>
            </a:r>
          </a:p>
          <a:p>
            <a:pPr>
              <a:buNone/>
            </a:pPr>
            <a:r>
              <a:rPr lang="hu-HU" sz="2400" dirty="0" smtClean="0"/>
              <a:t>	</a:t>
            </a:r>
          </a:p>
          <a:p>
            <a:r>
              <a:rPr lang="hu-HU" sz="2400" dirty="0" smtClean="0"/>
              <a:t>építtető: </a:t>
            </a:r>
            <a:r>
              <a:rPr lang="hu-HU" sz="2400" b="1" dirty="0" smtClean="0"/>
              <a:t>DBR Projekt Igazgatóság </a:t>
            </a:r>
            <a:r>
              <a:rPr lang="hu-HU" sz="2400" dirty="0" smtClean="0"/>
              <a:t>Budapest	</a:t>
            </a:r>
          </a:p>
          <a:p>
            <a:pPr>
              <a:buNone/>
            </a:pPr>
            <a:r>
              <a:rPr lang="hu-HU" sz="2400" dirty="0" smtClean="0"/>
              <a:t>	 </a:t>
            </a:r>
          </a:p>
          <a:p>
            <a:r>
              <a:rPr lang="hu-HU" sz="2400" dirty="0" smtClean="0"/>
              <a:t>lebonyolító: </a:t>
            </a:r>
            <a:r>
              <a:rPr lang="hu-HU" sz="2400" b="1" dirty="0" smtClean="0"/>
              <a:t>BKK Közút </a:t>
            </a:r>
            <a:r>
              <a:rPr lang="hu-HU" sz="2400" b="1" dirty="0" err="1" smtClean="0"/>
              <a:t>Zrt</a:t>
            </a:r>
            <a:r>
              <a:rPr lang="hu-HU" sz="2400" b="1" dirty="0" smtClean="0"/>
              <a:t>. </a:t>
            </a:r>
            <a:r>
              <a:rPr lang="hu-HU" sz="2400" dirty="0" smtClean="0"/>
              <a:t>Budapest </a:t>
            </a:r>
          </a:p>
          <a:p>
            <a:pPr>
              <a:buNone/>
            </a:pPr>
            <a:r>
              <a:rPr lang="hu-HU" sz="2400" dirty="0" smtClean="0"/>
              <a:t>	</a:t>
            </a:r>
          </a:p>
          <a:p>
            <a:r>
              <a:rPr lang="hu-HU" sz="2400" dirty="0" smtClean="0"/>
              <a:t>tervező: (</a:t>
            </a:r>
            <a:r>
              <a:rPr lang="hu-HU" sz="2400" dirty="0" err="1" smtClean="0"/>
              <a:t>eng</a:t>
            </a:r>
            <a:r>
              <a:rPr lang="hu-HU" sz="2400" dirty="0" smtClean="0"/>
              <a:t>. terv) </a:t>
            </a:r>
            <a:r>
              <a:rPr lang="hu-HU" sz="2400" b="1" dirty="0" err="1" smtClean="0"/>
              <a:t>Palatinum</a:t>
            </a:r>
            <a:r>
              <a:rPr lang="hu-HU" sz="2400" b="1" dirty="0" smtClean="0"/>
              <a:t> Stúdió Kft. </a:t>
            </a:r>
            <a:r>
              <a:rPr lang="hu-HU" sz="2400" dirty="0" smtClean="0"/>
              <a:t>Budapest </a:t>
            </a:r>
          </a:p>
          <a:p>
            <a:pPr>
              <a:buNone/>
            </a:pPr>
            <a:r>
              <a:rPr lang="hu-HU" sz="2400" dirty="0" smtClean="0"/>
              <a:t>	</a:t>
            </a:r>
          </a:p>
          <a:p>
            <a:r>
              <a:rPr lang="hu-HU" sz="2400" dirty="0" smtClean="0"/>
              <a:t>alvállalkozó: </a:t>
            </a:r>
            <a:r>
              <a:rPr lang="hu-HU" sz="2400" b="1" dirty="0" err="1" smtClean="0"/>
              <a:t>Főmterv-Palatinum-Uvaterv</a:t>
            </a:r>
            <a:r>
              <a:rPr lang="hu-HU" sz="2400" b="1" dirty="0" smtClean="0"/>
              <a:t> Konzorcium</a:t>
            </a:r>
            <a:r>
              <a:rPr lang="hu-HU" sz="2400" dirty="0" smtClean="0"/>
              <a:t> Budapest  </a:t>
            </a:r>
          </a:p>
          <a:p>
            <a:r>
              <a:rPr lang="hu-HU" sz="2400" dirty="0" smtClean="0"/>
              <a:t>alvállalkozó: </a:t>
            </a:r>
            <a:r>
              <a:rPr lang="hu-HU" sz="2400" b="1" dirty="0" err="1" smtClean="0"/>
              <a:t>Constructions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Industrielles</a:t>
            </a:r>
            <a:r>
              <a:rPr lang="hu-HU" sz="2400" b="1" dirty="0" smtClean="0"/>
              <a:t> De La </a:t>
            </a:r>
            <a:r>
              <a:rPr lang="hu-HU" sz="2400" b="1" dirty="0" err="1" smtClean="0"/>
              <a:t>Mediterrane</a:t>
            </a:r>
            <a:r>
              <a:rPr lang="hu-HU" sz="2400" b="1" dirty="0" smtClean="0"/>
              <a:t> – CNIM</a:t>
            </a:r>
            <a:r>
              <a:rPr lang="hu-HU" sz="2400" dirty="0" smtClean="0"/>
              <a:t> 	             Párizs</a:t>
            </a:r>
          </a:p>
          <a:p>
            <a:pPr marL="0" indent="0">
              <a:buNone/>
            </a:pP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0.) METRO Bikás -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0.) METRO Fővám -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0.) METRO Kalvin -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0.) METRO Rakoczi -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2.) Felcsút -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6332"/>
            <a:ext cx="9144000" cy="5545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0.) METRO Újbuda -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Komplex infrastrukturális létesítmény kategóriában  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hu-HU" sz="2400" b="1" i="1" dirty="0" smtClean="0">
                <a:solidFill>
                  <a:srgbClr val="C00000"/>
                </a:solidFill>
              </a:rPr>
              <a:t>12.) A NEMZET FŐTERÉNEK REKONSTRUKCIÓJA</a:t>
            </a:r>
            <a:endParaRPr lang="hu-HU" sz="2400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hu-HU" sz="2400" dirty="0" smtClean="0"/>
              <a:t>	Budapest, Kossuth tér</a:t>
            </a:r>
          </a:p>
          <a:p>
            <a:pPr>
              <a:buNone/>
            </a:pPr>
            <a:r>
              <a:rPr lang="hu-HU" sz="2400" dirty="0" smtClean="0"/>
              <a:t>	</a:t>
            </a:r>
          </a:p>
          <a:p>
            <a:pPr marL="0" indent="0">
              <a:buNone/>
            </a:pPr>
            <a:r>
              <a:rPr lang="hu-HU" sz="2000" dirty="0"/>
              <a:t>generálkivitelező:   KÉSZ Építő és Szerelő </a:t>
            </a:r>
            <a:r>
              <a:rPr lang="hu-HU" sz="2000" dirty="0" err="1"/>
              <a:t>Zrt</a:t>
            </a:r>
            <a:r>
              <a:rPr lang="hu-HU" sz="2000" dirty="0"/>
              <a:t>. Szeged</a:t>
            </a:r>
          </a:p>
          <a:p>
            <a:pPr marL="0" indent="0">
              <a:buNone/>
            </a:pPr>
            <a:r>
              <a:rPr lang="hu-HU" sz="2000" dirty="0"/>
              <a:t>          </a:t>
            </a:r>
          </a:p>
          <a:p>
            <a:pPr marL="0" indent="0">
              <a:buNone/>
            </a:pPr>
            <a:r>
              <a:rPr lang="hu-HU" sz="2000" dirty="0"/>
              <a:t>építtető:                  Országgyűlés Hivatala Budapest</a:t>
            </a:r>
          </a:p>
          <a:p>
            <a:pPr marL="0" indent="0">
              <a:buNone/>
            </a:pPr>
            <a:r>
              <a:rPr lang="hu-HU" sz="2000" dirty="0"/>
              <a:t> </a:t>
            </a:r>
          </a:p>
          <a:p>
            <a:pPr marL="0" indent="0">
              <a:buNone/>
            </a:pPr>
            <a:r>
              <a:rPr lang="hu-HU" sz="2000" dirty="0"/>
              <a:t>lebonyolító:            </a:t>
            </a:r>
            <a:r>
              <a:rPr lang="hu-HU" sz="2000" dirty="0" err="1"/>
              <a:t>Óbuda-Újlak</a:t>
            </a:r>
            <a:r>
              <a:rPr lang="hu-HU" sz="2000" dirty="0"/>
              <a:t> </a:t>
            </a:r>
            <a:r>
              <a:rPr lang="hu-HU" sz="2000" dirty="0" err="1"/>
              <a:t>Zrt</a:t>
            </a:r>
            <a:r>
              <a:rPr lang="hu-HU" sz="2000" dirty="0"/>
              <a:t>. Budapest</a:t>
            </a:r>
          </a:p>
          <a:p>
            <a:pPr marL="0" indent="0">
              <a:buNone/>
            </a:pPr>
            <a:r>
              <a:rPr lang="hu-HU" sz="2000" dirty="0"/>
              <a:t> </a:t>
            </a:r>
          </a:p>
          <a:p>
            <a:pPr marL="0" indent="0">
              <a:buNone/>
            </a:pPr>
            <a:r>
              <a:rPr lang="hu-HU" sz="2000" dirty="0"/>
              <a:t>tervező:                  KÖZTI </a:t>
            </a:r>
            <a:r>
              <a:rPr lang="hu-HU" sz="2000" dirty="0" err="1"/>
              <a:t>Zrt</a:t>
            </a:r>
            <a:r>
              <a:rPr lang="hu-HU" sz="2000" dirty="0"/>
              <a:t>. Budapest</a:t>
            </a:r>
          </a:p>
          <a:p>
            <a:pPr marL="0" indent="0">
              <a:buNone/>
            </a:pPr>
            <a:r>
              <a:rPr lang="hu-HU" sz="2000" dirty="0"/>
              <a:t> </a:t>
            </a:r>
          </a:p>
          <a:p>
            <a:pPr marL="0" indent="0">
              <a:buNone/>
            </a:pPr>
            <a:r>
              <a:rPr lang="hu-HU" sz="2000" dirty="0"/>
              <a:t>alvállalkozó:          MA-HARD Vízépítő Kft. Budapest </a:t>
            </a:r>
          </a:p>
          <a:p>
            <a:pPr marL="0" indent="0">
              <a:buNone/>
            </a:pPr>
            <a:r>
              <a:rPr lang="hu-HU" sz="2000" dirty="0"/>
              <a:t>alvállalkozó:          KEFAG Kiskunsági Erdészeti és Faipari </a:t>
            </a:r>
            <a:r>
              <a:rPr lang="hu-HU" sz="2000" dirty="0" err="1"/>
              <a:t>Zrt</a:t>
            </a:r>
            <a:r>
              <a:rPr lang="hu-HU" sz="2000" dirty="0"/>
              <a:t>. Kecskemét                                              </a:t>
            </a:r>
          </a:p>
          <a:p>
            <a:pPr marL="0" indent="0">
              <a:buNone/>
            </a:pPr>
            <a:r>
              <a:rPr lang="hu-HU" sz="2000" dirty="0"/>
              <a:t>alvállalkozó:          Normálnyomtáv Kft. - Vasútépítő </a:t>
            </a:r>
            <a:r>
              <a:rPr lang="hu-HU" sz="2000" dirty="0" err="1"/>
              <a:t>Zrt</a:t>
            </a:r>
            <a:r>
              <a:rPr lang="hu-HU" sz="2000" dirty="0"/>
              <a:t>. – </a:t>
            </a:r>
            <a:r>
              <a:rPr lang="hu-HU" sz="2000" dirty="0" err="1"/>
              <a:t>Via-Nortonia</a:t>
            </a:r>
            <a:r>
              <a:rPr lang="hu-HU" sz="2000" dirty="0"/>
              <a:t> Kft.                      </a:t>
            </a:r>
          </a:p>
          <a:p>
            <a:pPr marL="0" indent="0">
              <a:buNone/>
            </a:pPr>
            <a:r>
              <a:rPr lang="hu-HU" sz="2000" dirty="0"/>
              <a:t>                              NVV Kossuth Konzorcium</a:t>
            </a:r>
          </a:p>
          <a:p>
            <a:pPr marL="0" indent="0">
              <a:buNone/>
            </a:pP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2.) Kossuth tér -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2.) Kossuth tér -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77801"/>
            <a:ext cx="9144000" cy="49023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2.) Kossuth tér -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8441"/>
            <a:ext cx="9144000" cy="60811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2.) Kossuth tér -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8441"/>
            <a:ext cx="9144000" cy="60811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2.) Kossuth tér -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8441"/>
            <a:ext cx="9144000" cy="60811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A 201</a:t>
            </a:r>
            <a:r>
              <a:rPr lang="hu-HU" dirty="0" smtClean="0"/>
              <a:t>5</a:t>
            </a:r>
            <a:r>
              <a:rPr lang="pt-BR" dirty="0" smtClean="0"/>
              <a:t>. ÉVI ÉPÍTŐIPARI NÍVÓDÍJ</a:t>
            </a:r>
            <a:r>
              <a:rPr lang="hu-HU" dirty="0" smtClean="0"/>
              <a:t> ELISMERŐ OLKEVÉL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100" dirty="0" smtClean="0"/>
              <a:t/>
            </a:r>
            <a:br>
              <a:rPr lang="hu-HU" sz="3100" dirty="0" smtClean="0"/>
            </a:br>
            <a:r>
              <a:rPr lang="hu-HU" b="1" dirty="0" smtClean="0"/>
              <a:t> Középület kategóriában 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hu-HU" sz="2800" b="1" i="1" dirty="0" smtClean="0">
                <a:solidFill>
                  <a:srgbClr val="C00000"/>
                </a:solidFill>
              </a:rPr>
              <a:t>1.) </a:t>
            </a:r>
            <a:r>
              <a:rPr lang="hu-HU" sz="2800" b="1" i="1" dirty="0" err="1" smtClean="0">
                <a:solidFill>
                  <a:srgbClr val="C00000"/>
                </a:solidFill>
              </a:rPr>
              <a:t>Vision</a:t>
            </a:r>
            <a:r>
              <a:rPr lang="hu-HU" sz="2800" b="1" i="1" dirty="0" smtClean="0">
                <a:solidFill>
                  <a:srgbClr val="C00000"/>
                </a:solidFill>
              </a:rPr>
              <a:t> </a:t>
            </a:r>
            <a:r>
              <a:rPr lang="hu-HU" sz="2800" b="1" i="1" dirty="0" err="1" smtClean="0">
                <a:solidFill>
                  <a:srgbClr val="C00000"/>
                </a:solidFill>
              </a:rPr>
              <a:t>Towers</a:t>
            </a:r>
            <a:r>
              <a:rPr lang="hu-HU" sz="2800" b="1" i="1" dirty="0" smtClean="0">
                <a:solidFill>
                  <a:srgbClr val="C00000"/>
                </a:solidFill>
              </a:rPr>
              <a:t> Irodaház  </a:t>
            </a:r>
            <a:endParaRPr lang="hu-HU" sz="2800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hu-HU" sz="2800" b="1" i="1" dirty="0" smtClean="0"/>
              <a:t>	</a:t>
            </a:r>
            <a:endParaRPr lang="hu-HU" sz="2800" dirty="0" smtClean="0"/>
          </a:p>
          <a:p>
            <a:r>
              <a:rPr lang="hu-HU" sz="2800" dirty="0" smtClean="0"/>
              <a:t>generálkivitelező: </a:t>
            </a:r>
            <a:r>
              <a:rPr lang="hu-HU" sz="2800" b="1" dirty="0" smtClean="0"/>
              <a:t>PEDRANO </a:t>
            </a:r>
            <a:r>
              <a:rPr lang="hu-HU" sz="2800" b="1" dirty="0" err="1" smtClean="0"/>
              <a:t>Construction</a:t>
            </a:r>
            <a:r>
              <a:rPr lang="hu-HU" sz="2800" b="1" dirty="0" smtClean="0"/>
              <a:t> Hungary 				         Építőipari Kft.</a:t>
            </a:r>
            <a:r>
              <a:rPr lang="hu-HU" sz="2800" dirty="0" smtClean="0"/>
              <a:t>  Budapest</a:t>
            </a:r>
          </a:p>
          <a:p>
            <a:pPr>
              <a:buNone/>
            </a:pPr>
            <a:r>
              <a:rPr lang="hu-HU" sz="2800" b="1" i="1" dirty="0" smtClean="0"/>
              <a:t>	</a:t>
            </a:r>
            <a:endParaRPr lang="hu-HU" sz="2800" dirty="0" smtClean="0"/>
          </a:p>
          <a:p>
            <a:r>
              <a:rPr lang="hu-HU" sz="2800" dirty="0" smtClean="0"/>
              <a:t>építtető: </a:t>
            </a:r>
            <a:r>
              <a:rPr lang="hu-HU" sz="2800" b="1" dirty="0" smtClean="0"/>
              <a:t>K4 Észak Ingatlanfejlesztő és</a:t>
            </a:r>
          </a:p>
          <a:p>
            <a:pPr>
              <a:buNone/>
            </a:pPr>
            <a:r>
              <a:rPr lang="hu-HU" sz="2800" b="1" dirty="0" smtClean="0"/>
              <a:t>		        K4 Dél Ingatlanfejlesztő Kft. </a:t>
            </a:r>
            <a:r>
              <a:rPr lang="hu-HU" sz="2800" dirty="0" smtClean="0"/>
              <a:t>Budapest</a:t>
            </a:r>
          </a:p>
          <a:p>
            <a:pPr>
              <a:buNone/>
            </a:pPr>
            <a:endParaRPr lang="hu-HU" sz="2800" dirty="0" smtClean="0"/>
          </a:p>
          <a:p>
            <a:r>
              <a:rPr lang="hu-HU" sz="2800" dirty="0" smtClean="0"/>
              <a:t>tervező: </a:t>
            </a:r>
            <a:r>
              <a:rPr lang="hu-HU" sz="2800" b="1" dirty="0" smtClean="0"/>
              <a:t>3H ÉPÍTÉSZIRODA</a:t>
            </a:r>
            <a:r>
              <a:rPr lang="hu-HU" sz="2800" dirty="0" smtClean="0"/>
              <a:t> </a:t>
            </a:r>
            <a:r>
              <a:rPr lang="hu-HU" sz="2800" b="1" dirty="0" smtClean="0"/>
              <a:t> </a:t>
            </a:r>
            <a:r>
              <a:rPr lang="hu-HU" sz="2800" dirty="0" smtClean="0"/>
              <a:t>Budapest</a:t>
            </a:r>
          </a:p>
          <a:p>
            <a:pPr>
              <a:buNone/>
            </a:pPr>
            <a:endParaRPr lang="hu-HU" sz="2800" dirty="0" smtClean="0"/>
          </a:p>
          <a:p>
            <a:r>
              <a:rPr lang="hu-HU" sz="2800" dirty="0" smtClean="0"/>
              <a:t>alvállalkozó: </a:t>
            </a:r>
            <a:r>
              <a:rPr lang="hu-HU" sz="2800" b="1" dirty="0" smtClean="0"/>
              <a:t>ELEKTRO PROFI Vállalkozási Kft.</a:t>
            </a:r>
            <a:r>
              <a:rPr lang="hu-HU" sz="2800" dirty="0" smtClean="0"/>
              <a:t> Budapest</a:t>
            </a:r>
          </a:p>
          <a:p>
            <a:r>
              <a:rPr lang="hu-HU" sz="2800" dirty="0" smtClean="0"/>
              <a:t>alvállalkozó: </a:t>
            </a:r>
            <a:r>
              <a:rPr lang="hu-HU" sz="2800" b="1" dirty="0" smtClean="0"/>
              <a:t>ROLLA INVEST Kft. </a:t>
            </a:r>
            <a:r>
              <a:rPr lang="hu-HU" sz="2800" dirty="0" smtClean="0"/>
              <a:t>Szigetszentmiklós</a:t>
            </a:r>
          </a:p>
          <a:p>
            <a:r>
              <a:rPr lang="hu-HU" sz="2800" dirty="0" smtClean="0"/>
              <a:t>alvállalkozó: </a:t>
            </a:r>
            <a:r>
              <a:rPr lang="hu-HU" sz="2800" b="1" dirty="0" smtClean="0"/>
              <a:t>TECHNO-CSEK Kft.</a:t>
            </a:r>
            <a:r>
              <a:rPr lang="hu-HU" sz="2800" dirty="0" smtClean="0"/>
              <a:t> Budapest</a:t>
            </a:r>
          </a:p>
          <a:p>
            <a:pPr>
              <a:buNone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3.) Vision Towers -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2.) Felcsút -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1468"/>
            <a:ext cx="9144000" cy="6215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3.) Vision Towers -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3.) Vision Towers -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3.) Vision Towers -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3.) Vision Towers -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4884" y="0"/>
            <a:ext cx="457423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Középület kategóriában 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hu-HU" b="1" i="1" dirty="0" smtClean="0">
                <a:solidFill>
                  <a:srgbClr val="C00000"/>
                </a:solidFill>
              </a:rPr>
              <a:t>2.) B.A.Z. Megyei Kórház és egyetemi Oktatókórház „Csillagpont Kórház”</a:t>
            </a:r>
            <a:endParaRPr lang="hu-HU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hu-HU" dirty="0" smtClean="0"/>
              <a:t>Miskolc</a:t>
            </a:r>
          </a:p>
          <a:p>
            <a:pPr>
              <a:buNone/>
            </a:pPr>
            <a:r>
              <a:rPr lang="hu-HU" dirty="0" smtClean="0"/>
              <a:t>	</a:t>
            </a:r>
          </a:p>
          <a:p>
            <a:r>
              <a:rPr lang="hu-HU" dirty="0" smtClean="0"/>
              <a:t>generálkivitelező: </a:t>
            </a:r>
            <a:r>
              <a:rPr lang="hu-HU" b="1" dirty="0" smtClean="0"/>
              <a:t>Magyar Építő </a:t>
            </a:r>
            <a:r>
              <a:rPr lang="hu-HU" b="1" dirty="0" err="1" smtClean="0"/>
              <a:t>Zrt</a:t>
            </a:r>
            <a:r>
              <a:rPr lang="hu-HU" b="1" dirty="0" smtClean="0"/>
              <a:t>. </a:t>
            </a:r>
            <a:r>
              <a:rPr lang="hu-HU" dirty="0" smtClean="0"/>
              <a:t>Budapest</a:t>
            </a:r>
          </a:p>
          <a:p>
            <a:pPr>
              <a:buNone/>
            </a:pPr>
            <a:r>
              <a:rPr lang="hu-HU" b="1" dirty="0" smtClean="0"/>
              <a:t>			     HUNÉP UNIVERSAL Építőipari </a:t>
            </a:r>
            <a:r>
              <a:rPr lang="hu-HU" b="1" dirty="0" err="1" smtClean="0"/>
              <a:t>Zrt</a:t>
            </a:r>
            <a:r>
              <a:rPr lang="hu-HU" b="1" dirty="0" smtClean="0"/>
              <a:t>.</a:t>
            </a:r>
            <a:r>
              <a:rPr lang="hu-HU" dirty="0" smtClean="0"/>
              <a:t> Debrecen Konzorcium </a:t>
            </a:r>
          </a:p>
          <a:p>
            <a:pPr>
              <a:buNone/>
            </a:pPr>
            <a:endParaRPr lang="hu-HU" dirty="0" smtClean="0"/>
          </a:p>
          <a:p>
            <a:r>
              <a:rPr lang="hu-HU" dirty="0" smtClean="0"/>
              <a:t>építtető: </a:t>
            </a:r>
            <a:r>
              <a:rPr lang="hu-HU" b="1" dirty="0" smtClean="0"/>
              <a:t>B.A.Z. Megyei Kórház és egyetemi Oktatókórház</a:t>
            </a:r>
            <a:r>
              <a:rPr lang="hu-HU" b="1" i="1" dirty="0" smtClean="0"/>
              <a:t> </a:t>
            </a:r>
            <a:r>
              <a:rPr lang="hu-HU" dirty="0" smtClean="0"/>
              <a:t>Miskolc</a:t>
            </a:r>
          </a:p>
          <a:p>
            <a:pPr>
              <a:buNone/>
            </a:pPr>
            <a:r>
              <a:rPr lang="hu-HU" dirty="0" smtClean="0"/>
              <a:t>	</a:t>
            </a:r>
          </a:p>
          <a:p>
            <a:r>
              <a:rPr lang="hu-HU" dirty="0" smtClean="0"/>
              <a:t>lebonyolító: </a:t>
            </a:r>
            <a:r>
              <a:rPr lang="hu-HU" b="1" dirty="0" smtClean="0"/>
              <a:t>TBM Tervező, Beruházó Mérnökiroda</a:t>
            </a:r>
            <a:r>
              <a:rPr lang="hu-HU" dirty="0" smtClean="0"/>
              <a:t> Budapest</a:t>
            </a:r>
          </a:p>
          <a:p>
            <a:r>
              <a:rPr lang="hu-HU" dirty="0" smtClean="0"/>
              <a:t>lebonyolító: </a:t>
            </a:r>
            <a:r>
              <a:rPr lang="hu-HU" b="1" dirty="0" smtClean="0"/>
              <a:t>FŐBER Nemzetközi Ingatlanfejlesztő </a:t>
            </a:r>
            <a:r>
              <a:rPr lang="hu-HU" b="1" dirty="0" err="1" smtClean="0"/>
              <a:t>Zrt</a:t>
            </a:r>
            <a:r>
              <a:rPr lang="hu-HU" b="1" dirty="0" smtClean="0"/>
              <a:t>.</a:t>
            </a:r>
            <a:r>
              <a:rPr lang="hu-HU" dirty="0" smtClean="0"/>
              <a:t> Budapest</a:t>
            </a:r>
          </a:p>
          <a:p>
            <a:pPr>
              <a:buNone/>
            </a:pPr>
            <a:r>
              <a:rPr lang="hu-HU" dirty="0" smtClean="0"/>
              <a:t>	</a:t>
            </a:r>
          </a:p>
          <a:p>
            <a:r>
              <a:rPr lang="hu-HU" dirty="0" smtClean="0"/>
              <a:t>tervező: </a:t>
            </a:r>
            <a:r>
              <a:rPr lang="hu-HU" b="1" dirty="0" smtClean="0"/>
              <a:t>Műépítész Kft.</a:t>
            </a:r>
            <a:r>
              <a:rPr lang="hu-HU" dirty="0" smtClean="0"/>
              <a:t> Miskolc</a:t>
            </a:r>
          </a:p>
          <a:p>
            <a:pPr>
              <a:buNone/>
            </a:pPr>
            <a:r>
              <a:rPr lang="hu-HU" dirty="0" smtClean="0"/>
              <a:t>	</a:t>
            </a:r>
          </a:p>
          <a:p>
            <a:r>
              <a:rPr lang="hu-HU" dirty="0" smtClean="0"/>
              <a:t>alvállalkozó: </a:t>
            </a:r>
            <a:r>
              <a:rPr lang="hu-HU" b="1" dirty="0" err="1" smtClean="0"/>
              <a:t>Hajdu-Alu</a:t>
            </a:r>
            <a:r>
              <a:rPr lang="hu-HU" b="1" dirty="0" smtClean="0"/>
              <a:t> </a:t>
            </a:r>
            <a:r>
              <a:rPr lang="hu-HU" b="1" dirty="0" err="1" smtClean="0"/>
              <a:t>Zrt</a:t>
            </a:r>
            <a:r>
              <a:rPr lang="hu-HU" b="1" dirty="0" smtClean="0"/>
              <a:t>.</a:t>
            </a:r>
            <a:r>
              <a:rPr lang="hu-HU" dirty="0" smtClean="0"/>
              <a:t> Debrecen</a:t>
            </a:r>
          </a:p>
          <a:p>
            <a:r>
              <a:rPr lang="hu-HU" dirty="0" smtClean="0"/>
              <a:t>alvállalkozó: </a:t>
            </a:r>
            <a:r>
              <a:rPr lang="hu-HU" b="1" dirty="0" smtClean="0"/>
              <a:t>VIV </a:t>
            </a:r>
            <a:r>
              <a:rPr lang="hu-HU" b="1" dirty="0" err="1" smtClean="0"/>
              <a:t>Zrt</a:t>
            </a:r>
            <a:r>
              <a:rPr lang="hu-HU" b="1" dirty="0" smtClean="0"/>
              <a:t>.</a:t>
            </a:r>
            <a:r>
              <a:rPr lang="hu-HU" dirty="0" smtClean="0"/>
              <a:t> Budapest</a:t>
            </a:r>
          </a:p>
          <a:p>
            <a:r>
              <a:rPr lang="hu-HU" dirty="0" smtClean="0"/>
              <a:t>alvállalkozó: </a:t>
            </a:r>
            <a:r>
              <a:rPr lang="hu-HU" b="1" dirty="0" err="1" smtClean="0"/>
              <a:t>Latu-Bau</a:t>
            </a:r>
            <a:r>
              <a:rPr lang="hu-HU" b="1" dirty="0" smtClean="0"/>
              <a:t> Kft.</a:t>
            </a:r>
            <a:r>
              <a:rPr lang="hu-HU" dirty="0" smtClean="0"/>
              <a:t> Debrecen </a:t>
            </a:r>
          </a:p>
          <a:p>
            <a:pPr>
              <a:buNone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7.) Csillagpont -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07.) Csillagpont -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7.) Csillagpont -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7.) Csillagpont -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7.) Csillagpont -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2.) Felcsút -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76883"/>
            <a:ext cx="9144000" cy="5304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b="1" dirty="0"/>
              <a:t>Műemlék-helyreállítás, rehabilitáció kategóriában </a:t>
            </a:r>
            <a:r>
              <a:rPr lang="hu-HU" sz="2800" dirty="0"/>
              <a:t/>
            </a:r>
            <a:br>
              <a:rPr lang="hu-HU" sz="2800" dirty="0"/>
            </a:b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hu-HU" sz="1800" b="1" i="1" dirty="0" smtClean="0">
                <a:solidFill>
                  <a:srgbClr val="C00000"/>
                </a:solidFill>
              </a:rPr>
              <a:t>3.) Diósgyőri Vár</a:t>
            </a:r>
            <a:endParaRPr lang="hu-HU" sz="1800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hu-HU" sz="1800" dirty="0" smtClean="0"/>
          </a:p>
          <a:p>
            <a:r>
              <a:rPr lang="hu-HU" sz="1800" dirty="0" smtClean="0"/>
              <a:t>fővállalkozó: </a:t>
            </a:r>
            <a:r>
              <a:rPr lang="hu-HU" sz="1800" b="1" dirty="0" smtClean="0"/>
              <a:t>ZERON Befektető </a:t>
            </a:r>
            <a:r>
              <a:rPr lang="hu-HU" sz="1800" b="1" dirty="0" err="1" smtClean="0"/>
              <a:t>Zrt</a:t>
            </a:r>
            <a:r>
              <a:rPr lang="hu-HU" sz="1800" b="1" dirty="0" smtClean="0"/>
              <a:t>. </a:t>
            </a:r>
            <a:r>
              <a:rPr lang="hu-HU" sz="1800" dirty="0" smtClean="0"/>
              <a:t>Budapest</a:t>
            </a:r>
          </a:p>
          <a:p>
            <a:pPr>
              <a:buNone/>
            </a:pPr>
            <a:endParaRPr lang="hu-HU" sz="1800" dirty="0" smtClean="0"/>
          </a:p>
          <a:p>
            <a:r>
              <a:rPr lang="hu-HU" sz="1800" dirty="0" smtClean="0"/>
              <a:t>építtető: </a:t>
            </a:r>
            <a:r>
              <a:rPr lang="hu-HU" sz="1800" b="1" dirty="0" smtClean="0"/>
              <a:t>Miskolc Megyei Jogú Város Önkormányzata</a:t>
            </a:r>
            <a:endParaRPr lang="hu-HU" sz="1800" dirty="0" smtClean="0"/>
          </a:p>
          <a:p>
            <a:pPr>
              <a:buNone/>
            </a:pPr>
            <a:endParaRPr lang="hu-HU" sz="1800" dirty="0" smtClean="0"/>
          </a:p>
          <a:p>
            <a:r>
              <a:rPr lang="hu-HU" sz="1800" dirty="0" smtClean="0"/>
              <a:t>lebonyolító: </a:t>
            </a:r>
            <a:r>
              <a:rPr lang="hu-HU" sz="1800" b="1" dirty="0" smtClean="0"/>
              <a:t>Miskolci Városfejlesztési Kft.</a:t>
            </a:r>
            <a:endParaRPr lang="hu-HU" sz="1800" dirty="0" smtClean="0"/>
          </a:p>
          <a:p>
            <a:pPr>
              <a:buNone/>
            </a:pPr>
            <a:endParaRPr lang="hu-HU" sz="1800" dirty="0" smtClean="0"/>
          </a:p>
          <a:p>
            <a:r>
              <a:rPr lang="hu-HU" sz="1800" dirty="0" smtClean="0"/>
              <a:t>tervező: </a:t>
            </a:r>
            <a:r>
              <a:rPr lang="hu-HU" sz="1800" b="1" dirty="0" err="1" smtClean="0"/>
              <a:t>Cséfalvay</a:t>
            </a:r>
            <a:r>
              <a:rPr lang="hu-HU" sz="1800" b="1" dirty="0" smtClean="0"/>
              <a:t> Gyula, Botos </a:t>
            </a:r>
            <a:r>
              <a:rPr lang="hu-HU" sz="1800" b="1" dirty="0" err="1" smtClean="0"/>
              <a:t>Judith</a:t>
            </a:r>
            <a:r>
              <a:rPr lang="hu-HU" sz="1800" b="1" dirty="0" smtClean="0"/>
              <a:t> </a:t>
            </a:r>
            <a:r>
              <a:rPr lang="hu-HU" sz="1800" dirty="0" smtClean="0"/>
              <a:t>Egyéni Vállalkozók Eger </a:t>
            </a:r>
          </a:p>
          <a:p>
            <a:r>
              <a:rPr lang="hu-HU" sz="1800" dirty="0" smtClean="0"/>
              <a:t>belsőépítész: </a:t>
            </a:r>
            <a:r>
              <a:rPr lang="hu-HU" sz="1800" b="1" dirty="0" err="1" smtClean="0"/>
              <a:t>Napur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Architect</a:t>
            </a:r>
            <a:r>
              <a:rPr lang="hu-HU" sz="1800" b="1" dirty="0" smtClean="0"/>
              <a:t> Kft.</a:t>
            </a:r>
            <a:r>
              <a:rPr lang="hu-HU" sz="1800" dirty="0" smtClean="0"/>
              <a:t> Budapest</a:t>
            </a:r>
          </a:p>
          <a:p>
            <a:pPr>
              <a:buNone/>
            </a:pPr>
            <a:endParaRPr lang="hu-HU" sz="1800" dirty="0" smtClean="0"/>
          </a:p>
          <a:p>
            <a:r>
              <a:rPr lang="hu-HU" sz="1800" dirty="0" smtClean="0"/>
              <a:t>alvállalkozó: </a:t>
            </a:r>
            <a:r>
              <a:rPr lang="hu-HU" sz="1800" b="1" dirty="0" smtClean="0"/>
              <a:t>Papp Lajos Kőfaragó és Kőszobrász Kft.</a:t>
            </a:r>
            <a:r>
              <a:rPr lang="hu-HU" sz="1800" dirty="0" smtClean="0"/>
              <a:t> Szentendre</a:t>
            </a:r>
          </a:p>
          <a:p>
            <a:r>
              <a:rPr lang="hu-HU" sz="1800" dirty="0" smtClean="0"/>
              <a:t>alvállalkozó: </a:t>
            </a:r>
            <a:r>
              <a:rPr lang="hu-HU" sz="1800" b="1" dirty="0" smtClean="0"/>
              <a:t>ÉPKAR </a:t>
            </a:r>
            <a:r>
              <a:rPr lang="hu-HU" sz="1800" b="1" dirty="0" err="1" smtClean="0"/>
              <a:t>Zrt</a:t>
            </a:r>
            <a:r>
              <a:rPr lang="hu-HU" sz="1800" b="1" dirty="0" smtClean="0"/>
              <a:t>.</a:t>
            </a:r>
            <a:r>
              <a:rPr lang="hu-HU" sz="1800" dirty="0" smtClean="0"/>
              <a:t> Budapest</a:t>
            </a:r>
          </a:p>
          <a:p>
            <a:r>
              <a:rPr lang="hu-HU" sz="1800" dirty="0" smtClean="0"/>
              <a:t>alvállalkozó: </a:t>
            </a:r>
            <a:r>
              <a:rPr lang="hu-HU" sz="1800" b="1" dirty="0" err="1" smtClean="0"/>
              <a:t>Lavillker</a:t>
            </a:r>
            <a:r>
              <a:rPr lang="hu-HU" sz="1800" b="1" dirty="0" smtClean="0"/>
              <a:t> Plusz Kft.</a:t>
            </a:r>
            <a:r>
              <a:rPr lang="hu-HU" sz="1800" dirty="0" smtClean="0"/>
              <a:t> Miskolc</a:t>
            </a:r>
          </a:p>
          <a:p>
            <a:pPr marL="0" indent="0">
              <a:buNone/>
            </a:pPr>
            <a:endParaRPr lang="hu-HU" sz="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6.) Diósgyőr -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6.) Diósgyőr -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6.) Diósgyőr -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6.) Diósgyőr -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4884" y="0"/>
            <a:ext cx="457423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6.) Diósgyőr -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Műhel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2610</TotalTime>
  <Words>259</Words>
  <Application>Microsoft Office PowerPoint</Application>
  <PresentationFormat>Diavetítés a képernyőre (4:3 oldalarány)</PresentationFormat>
  <Paragraphs>222</Paragraphs>
  <Slides>95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95</vt:i4>
      </vt:variant>
    </vt:vector>
  </HeadingPairs>
  <TitlesOfParts>
    <vt:vector size="98" baseType="lpstr">
      <vt:lpstr>Arial</vt:lpstr>
      <vt:lpstr>Calibri</vt:lpstr>
      <vt:lpstr>Office-téma</vt:lpstr>
      <vt:lpstr>A 2015. ÉVI ÉPÍTŐIPARI NÍVÓDÍJASOK</vt:lpstr>
      <vt:lpstr>Többlakásos lakóépület kategóriában</vt:lpstr>
      <vt:lpstr>Középület kategóriában 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 Középület kategóriában   </vt:lpstr>
      <vt:lpstr>PowerPoint bemutató</vt:lpstr>
      <vt:lpstr>PowerPoint bemutató</vt:lpstr>
      <vt:lpstr>PowerPoint bemutató</vt:lpstr>
      <vt:lpstr>PowerPoint bemutató</vt:lpstr>
      <vt:lpstr>PowerPoint bemutató</vt:lpstr>
      <vt:lpstr>Középület kategóriában   </vt:lpstr>
      <vt:lpstr>PowerPoint bemutató</vt:lpstr>
      <vt:lpstr>PowerPoint bemutató</vt:lpstr>
      <vt:lpstr>PowerPoint bemutató</vt:lpstr>
      <vt:lpstr>PowerPoint bemutató</vt:lpstr>
      <vt:lpstr>PowerPoint bemutató</vt:lpstr>
      <vt:lpstr>  Középület kategóriában  </vt:lpstr>
      <vt:lpstr>PowerPoint bemutató</vt:lpstr>
      <vt:lpstr>PowerPoint bemutató</vt:lpstr>
      <vt:lpstr>PowerPoint bemutató</vt:lpstr>
      <vt:lpstr>PowerPoint bemutató</vt:lpstr>
      <vt:lpstr>PowerPoint bemutató</vt:lpstr>
      <vt:lpstr>Középület kategóriában   </vt:lpstr>
      <vt:lpstr>PowerPoint bemutató</vt:lpstr>
      <vt:lpstr>PowerPoint bemutató</vt:lpstr>
      <vt:lpstr>PowerPoint bemutató</vt:lpstr>
      <vt:lpstr>PowerPoint bemutató</vt:lpstr>
      <vt:lpstr>PowerPoint bemutató</vt:lpstr>
      <vt:lpstr>   Középület kategóriában  </vt:lpstr>
      <vt:lpstr>PowerPoint bemutató</vt:lpstr>
      <vt:lpstr>PowerPoint bemutató</vt:lpstr>
      <vt:lpstr>PowerPoint bemutató</vt:lpstr>
      <vt:lpstr>PowerPoint bemutató</vt:lpstr>
      <vt:lpstr>PowerPoint bemutató</vt:lpstr>
      <vt:lpstr>  Ipari és energetikai építmény kategóriában  </vt:lpstr>
      <vt:lpstr>Mezőgazdasági építmény kategóriában      </vt:lpstr>
      <vt:lpstr>PowerPoint bemutató</vt:lpstr>
      <vt:lpstr>PowerPoint bemutató</vt:lpstr>
      <vt:lpstr>PowerPoint bemutató</vt:lpstr>
      <vt:lpstr>PowerPoint bemutató</vt:lpstr>
      <vt:lpstr>PowerPoint bemutató</vt:lpstr>
      <vt:lpstr>Műemlék-helyreállítás, rehabilitáció kategóriában   </vt:lpstr>
      <vt:lpstr>PowerPoint bemutató</vt:lpstr>
      <vt:lpstr>PowerPoint bemutató</vt:lpstr>
      <vt:lpstr>PowerPoint bemutató</vt:lpstr>
      <vt:lpstr>PowerPoint bemutató</vt:lpstr>
      <vt:lpstr>PowerPoint bemutató</vt:lpstr>
      <vt:lpstr> Műemlék-helyreállítás, rehabilitáció kategóriában   </vt:lpstr>
      <vt:lpstr>PowerPoint bemutató</vt:lpstr>
      <vt:lpstr>PowerPoint bemutató</vt:lpstr>
      <vt:lpstr>PowerPoint bemutató</vt:lpstr>
      <vt:lpstr>PowerPoint bemutató</vt:lpstr>
      <vt:lpstr>PowerPoint bemutató</vt:lpstr>
      <vt:lpstr> Műemlék-helyreállítás, rehabilitáció kategóriában  </vt:lpstr>
      <vt:lpstr>PowerPoint bemutató</vt:lpstr>
      <vt:lpstr>PowerPoint bemutató</vt:lpstr>
      <vt:lpstr>PowerPoint bemutató</vt:lpstr>
      <vt:lpstr>PowerPoint bemutató</vt:lpstr>
      <vt:lpstr>PowerPoint bemutató</vt:lpstr>
      <vt:lpstr> Közlekedési létesítmény kategóriában      </vt:lpstr>
      <vt:lpstr>PowerPoint bemutató</vt:lpstr>
      <vt:lpstr>PowerPoint bemutató</vt:lpstr>
      <vt:lpstr>PowerPoint bemutató</vt:lpstr>
      <vt:lpstr>PowerPoint bemutató</vt:lpstr>
      <vt:lpstr>PowerPoint bemutató</vt:lpstr>
      <vt:lpstr> Komplex infrastrukturális létesítmény kategóriában    </vt:lpstr>
      <vt:lpstr>PowerPoint bemutató</vt:lpstr>
      <vt:lpstr>PowerPoint bemutató</vt:lpstr>
      <vt:lpstr>PowerPoint bemutató</vt:lpstr>
      <vt:lpstr>PowerPoint bemutató</vt:lpstr>
      <vt:lpstr>PowerPoint bemutató</vt:lpstr>
      <vt:lpstr>A 2015. ÉVI ÉPÍTŐIPARI NÍVÓDÍJ ELISMERŐ OLKEVÉL</vt:lpstr>
      <vt:lpstr>  Középület kategóriában  </vt:lpstr>
      <vt:lpstr>PowerPoint bemutató</vt:lpstr>
      <vt:lpstr>PowerPoint bemutató</vt:lpstr>
      <vt:lpstr>PowerPoint bemutató</vt:lpstr>
      <vt:lpstr>PowerPoint bemutató</vt:lpstr>
      <vt:lpstr>PowerPoint bemutató</vt:lpstr>
      <vt:lpstr> Középület kategóriában   </vt:lpstr>
      <vt:lpstr>PowerPoint bemutató</vt:lpstr>
      <vt:lpstr>PowerPoint bemutató</vt:lpstr>
      <vt:lpstr>PowerPoint bemutató</vt:lpstr>
      <vt:lpstr>PowerPoint bemutató</vt:lpstr>
      <vt:lpstr>PowerPoint bemutató</vt:lpstr>
      <vt:lpstr> Műemlék-helyreállítás, rehabilitáció kategóriában  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2012 MESTERDÍJ</dc:title>
  <dc:creator>marius</dc:creator>
  <cp:lastModifiedBy>Daró Ildikó</cp:lastModifiedBy>
  <cp:revision>244</cp:revision>
  <dcterms:created xsi:type="dcterms:W3CDTF">2012-12-02T13:36:22Z</dcterms:created>
  <dcterms:modified xsi:type="dcterms:W3CDTF">2016-02-01T16:23:02Z</dcterms:modified>
</cp:coreProperties>
</file>