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859" r:id="rId2"/>
    <p:sldId id="256" r:id="rId3"/>
    <p:sldId id="264" r:id="rId4"/>
    <p:sldId id="860" r:id="rId5"/>
    <p:sldId id="737" r:id="rId6"/>
    <p:sldId id="738" r:id="rId7"/>
    <p:sldId id="739" r:id="rId8"/>
    <p:sldId id="740" r:id="rId9"/>
    <p:sldId id="741" r:id="rId10"/>
    <p:sldId id="654" r:id="rId11"/>
    <p:sldId id="743" r:id="rId12"/>
    <p:sldId id="744" r:id="rId13"/>
    <p:sldId id="745" r:id="rId14"/>
    <p:sldId id="746" r:id="rId15"/>
    <p:sldId id="747" r:id="rId16"/>
    <p:sldId id="665" r:id="rId17"/>
    <p:sldId id="792" r:id="rId18"/>
    <p:sldId id="793" r:id="rId19"/>
    <p:sldId id="794" r:id="rId20"/>
    <p:sldId id="791" r:id="rId21"/>
    <p:sldId id="795" r:id="rId22"/>
    <p:sldId id="657" r:id="rId23"/>
    <p:sldId id="758" r:id="rId24"/>
    <p:sldId id="759" r:id="rId25"/>
    <p:sldId id="760" r:id="rId26"/>
    <p:sldId id="761" r:id="rId27"/>
    <p:sldId id="762" r:id="rId28"/>
    <p:sldId id="861" r:id="rId29"/>
    <p:sldId id="765" r:id="rId30"/>
    <p:sldId id="766" r:id="rId31"/>
    <p:sldId id="767" r:id="rId32"/>
    <p:sldId id="768" r:id="rId33"/>
    <p:sldId id="769" r:id="rId34"/>
    <p:sldId id="659" r:id="rId35"/>
    <p:sldId id="770" r:id="rId36"/>
    <p:sldId id="771" r:id="rId37"/>
    <p:sldId id="772" r:id="rId38"/>
    <p:sldId id="773" r:id="rId39"/>
    <p:sldId id="774" r:id="rId40"/>
    <p:sldId id="660" r:id="rId41"/>
    <p:sldId id="776" r:id="rId42"/>
    <p:sldId id="777" r:id="rId43"/>
    <p:sldId id="778" r:id="rId44"/>
    <p:sldId id="779" r:id="rId45"/>
    <p:sldId id="780" r:id="rId46"/>
    <p:sldId id="661" r:id="rId47"/>
    <p:sldId id="781" r:id="rId48"/>
    <p:sldId id="782" r:id="rId49"/>
    <p:sldId id="783" r:id="rId50"/>
    <p:sldId id="784" r:id="rId51"/>
    <p:sldId id="785" r:id="rId52"/>
    <p:sldId id="662" r:id="rId53"/>
    <p:sldId id="786" r:id="rId54"/>
    <p:sldId id="787" r:id="rId55"/>
    <p:sldId id="788" r:id="rId56"/>
    <p:sldId id="789" r:id="rId57"/>
    <p:sldId id="790" r:id="rId58"/>
    <p:sldId id="797" r:id="rId59"/>
    <p:sldId id="813" r:id="rId60"/>
    <p:sldId id="814" r:id="rId61"/>
    <p:sldId id="815" r:id="rId62"/>
    <p:sldId id="816" r:id="rId63"/>
    <p:sldId id="817" r:id="rId64"/>
    <p:sldId id="818" r:id="rId65"/>
    <p:sldId id="819" r:id="rId66"/>
    <p:sldId id="826" r:id="rId67"/>
    <p:sldId id="827" r:id="rId68"/>
    <p:sldId id="828" r:id="rId69"/>
    <p:sldId id="829" r:id="rId70"/>
    <p:sldId id="830" r:id="rId71"/>
    <p:sldId id="831" r:id="rId72"/>
    <p:sldId id="832" r:id="rId73"/>
    <p:sldId id="833" r:id="rId74"/>
    <p:sldId id="834" r:id="rId75"/>
    <p:sldId id="835" r:id="rId76"/>
    <p:sldId id="836" r:id="rId77"/>
    <p:sldId id="837" r:id="rId78"/>
    <p:sldId id="838" r:id="rId79"/>
    <p:sldId id="840" r:id="rId80"/>
    <p:sldId id="841" r:id="rId81"/>
    <p:sldId id="843" r:id="rId82"/>
    <p:sldId id="842" r:id="rId83"/>
    <p:sldId id="845" r:id="rId84"/>
    <p:sldId id="846" r:id="rId85"/>
    <p:sldId id="849" r:id="rId86"/>
    <p:sldId id="851" r:id="rId87"/>
    <p:sldId id="850" r:id="rId88"/>
    <p:sldId id="852" r:id="rId89"/>
    <p:sldId id="853" r:id="rId90"/>
    <p:sldId id="854" r:id="rId91"/>
    <p:sldId id="855" r:id="rId92"/>
    <p:sldId id="858" r:id="rId93"/>
    <p:sldId id="856" r:id="rId94"/>
  </p:sldIdLst>
  <p:sldSz cx="9144000" cy="6858000" type="screen4x3"/>
  <p:notesSz cx="6858000" cy="9144000"/>
  <p:photoAlbum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2" autoAdjust="0"/>
    <p:restoredTop sz="94639" autoAdjust="0"/>
  </p:normalViewPr>
  <p:slideViewPr>
    <p:cSldViewPr>
      <p:cViewPr varScale="1">
        <p:scale>
          <a:sx n="71" d="100"/>
          <a:sy n="71" d="100"/>
        </p:scale>
        <p:origin x="105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25836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2015.02.26.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2015.02.26.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2015.02.26.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2015.02.26.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2015.02.26.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2015.02.26.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2015.02.26.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2015.02.26.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2015.02.26.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2015.02.26.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767075-9387-4B57-96D0-695AF2F177BA}" type="datetimeFigureOut">
              <a:rPr lang="hu-HU" smtClean="0"/>
              <a:pPr/>
              <a:t>2015.02.26.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767075-9387-4B57-96D0-695AF2F177BA}" type="datetimeFigureOut">
              <a:rPr lang="hu-HU" smtClean="0"/>
              <a:pPr/>
              <a:t>2015.02.26.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1ED53D-75AF-4315-8565-94C10E634007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ercs vízszintesen 2"/>
          <p:cNvSpPr/>
          <p:nvPr/>
        </p:nvSpPr>
        <p:spPr>
          <a:xfrm>
            <a:off x="539750" y="44450"/>
            <a:ext cx="8101013" cy="6769100"/>
          </a:xfrm>
          <a:prstGeom prst="horizontalScroll">
            <a:avLst/>
          </a:prstGeom>
          <a:blipFill>
            <a:blip r:embed="rId2" cstate="print"/>
            <a:tile tx="0" ty="0" sx="100000" sy="100000" flip="none" algn="tl"/>
          </a:blip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2051" name="Rectangle 3"/>
          <p:cNvSpPr>
            <a:spLocks noGrp="1" noChangeArrowheads="1"/>
          </p:cNvSpPr>
          <p:nvPr>
            <p:ph idx="1"/>
          </p:nvPr>
        </p:nvSpPr>
        <p:spPr>
          <a:xfrm>
            <a:off x="1182688" y="2543175"/>
            <a:ext cx="7458075" cy="3262313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hu-HU" altLang="hu-HU" sz="40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25 éves az ÉVOSZ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hu-HU" altLang="hu-H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1989-2014</a:t>
            </a: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endParaRPr lang="hu-HU" altLang="hu-HU" sz="20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hu-HU" altLang="hu-HU" sz="3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Köszöntjük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r>
              <a:rPr lang="hu-HU" altLang="hu-HU" sz="3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az ÉVOSZ ünnepi évzáró közgyűlésének résztvevőit!</a:t>
            </a:r>
          </a:p>
          <a:p>
            <a:pPr marL="0" indent="0" algn="ctr" eaLnBrk="1" hangingPunct="1">
              <a:lnSpc>
                <a:spcPct val="80000"/>
              </a:lnSpc>
              <a:buFontTx/>
              <a:buNone/>
              <a:defRPr/>
            </a:pPr>
            <a:endParaRPr lang="hu-HU" altLang="hu-HU" sz="18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hu-HU" altLang="hu-H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2014</a:t>
            </a:r>
            <a:r>
              <a:rPr lang="hu-HU" altLang="hu-HU" sz="1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. december </a:t>
            </a:r>
            <a:r>
              <a:rPr lang="hu-HU" altLang="hu-HU" sz="1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11.</a:t>
            </a:r>
            <a:endParaRPr lang="hu-HU" altLang="hu-H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05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 altLang="hu-HU"/>
          </a:p>
        </p:txBody>
      </p:sp>
      <p:sp>
        <p:nvSpPr>
          <p:cNvPr id="2053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endParaRPr lang="hu-HU" altLang="hu-HU"/>
          </a:p>
        </p:txBody>
      </p:sp>
      <p:sp>
        <p:nvSpPr>
          <p:cNvPr id="2054" name="Szövegdoboz 1"/>
          <p:cNvSpPr txBox="1">
            <a:spLocks noChangeArrowheads="1"/>
          </p:cNvSpPr>
          <p:nvPr/>
        </p:nvSpPr>
        <p:spPr bwMode="auto">
          <a:xfrm>
            <a:off x="250825" y="260350"/>
            <a:ext cx="3744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hu-HU" altLang="hu-HU"/>
          </a:p>
        </p:txBody>
      </p:sp>
      <p:pic>
        <p:nvPicPr>
          <p:cNvPr id="2055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692208">
            <a:off x="4303713" y="1385888"/>
            <a:ext cx="91598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Tm="1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100" dirty="0" smtClean="0"/>
              <a:t/>
            </a:r>
            <a:br>
              <a:rPr lang="hu-HU" sz="3100" dirty="0" smtClean="0"/>
            </a:br>
            <a:r>
              <a:rPr lang="hu-HU" b="1" dirty="0" smtClean="0"/>
              <a:t> </a:t>
            </a:r>
            <a:r>
              <a:rPr lang="hu-HU" sz="3100" b="1" dirty="0" smtClean="0"/>
              <a:t>Középület</a:t>
            </a:r>
            <a:r>
              <a:rPr lang="hu-HU" b="1" dirty="0" smtClean="0"/>
              <a:t> </a:t>
            </a:r>
            <a:r>
              <a:rPr lang="hu-HU" sz="3100" b="1" dirty="0" smtClean="0"/>
              <a:t>kategóriában</a:t>
            </a:r>
            <a:r>
              <a:rPr lang="hu-HU" b="1" dirty="0" smtClean="0"/>
              <a:t> 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hu-HU" b="1" i="1" dirty="0" smtClean="0"/>
              <a:t>2</a:t>
            </a:r>
            <a:r>
              <a:rPr lang="hu-HU" sz="3500" b="1" i="1" dirty="0" smtClean="0"/>
              <a:t>.)PORTA PACIS (BÉKE KAPUJA) Tihanyi Bencés Apátság – Turisztikai Fogadóépület</a:t>
            </a:r>
            <a:endParaRPr lang="hu-HU" sz="3500" dirty="0" smtClean="0"/>
          </a:p>
          <a:p>
            <a:r>
              <a:rPr lang="hu-HU" dirty="0" smtClean="0"/>
              <a:t>Tihany, I. András tér 1.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fővállalkozó:		</a:t>
            </a:r>
            <a:r>
              <a:rPr lang="hu-HU" b="1" dirty="0" smtClean="0"/>
              <a:t>MERKBAU Építőipari és Kereskedelmi Kft.</a:t>
            </a:r>
            <a:r>
              <a:rPr lang="hu-HU" dirty="0" smtClean="0"/>
              <a:t> Kiskunhalas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építtető:		</a:t>
            </a:r>
            <a:r>
              <a:rPr lang="hu-HU" b="1" dirty="0" smtClean="0"/>
              <a:t>Tihanyi Bencés Apátság</a:t>
            </a:r>
            <a:endParaRPr lang="hu-HU" dirty="0" smtClean="0"/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lebonyolító:		</a:t>
            </a:r>
            <a:r>
              <a:rPr lang="hu-HU" b="1" dirty="0" err="1" smtClean="0"/>
              <a:t>Ther-Ra</a:t>
            </a:r>
            <a:r>
              <a:rPr lang="hu-HU" b="1" dirty="0" smtClean="0"/>
              <a:t> Kft. </a:t>
            </a:r>
            <a:r>
              <a:rPr lang="hu-HU" dirty="0" smtClean="0"/>
              <a:t>Hidegkút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tervező:		</a:t>
            </a:r>
            <a:r>
              <a:rPr lang="hu-HU" b="1" dirty="0" smtClean="0"/>
              <a:t>CZITA Építész Iroda Kft.</a:t>
            </a:r>
            <a:r>
              <a:rPr lang="hu-HU" dirty="0" smtClean="0"/>
              <a:t> Győr</a:t>
            </a:r>
          </a:p>
          <a:p>
            <a:pPr>
              <a:buNone/>
            </a:pPr>
            <a:r>
              <a:rPr lang="hu-HU" dirty="0" smtClean="0"/>
              <a:t> </a:t>
            </a:r>
          </a:p>
          <a:p>
            <a:r>
              <a:rPr lang="hu-HU" dirty="0" smtClean="0"/>
              <a:t>alvállalkozó:		</a:t>
            </a:r>
            <a:r>
              <a:rPr lang="hu-HU" b="1" dirty="0" smtClean="0"/>
              <a:t>M+</a:t>
            </a:r>
            <a:r>
              <a:rPr lang="hu-HU" b="1" dirty="0" err="1" smtClean="0"/>
              <a:t>M</a:t>
            </a:r>
            <a:r>
              <a:rPr lang="hu-HU" b="1" dirty="0" smtClean="0"/>
              <a:t> Kft.</a:t>
            </a:r>
            <a:r>
              <a:rPr lang="hu-HU" dirty="0" smtClean="0"/>
              <a:t> Székesfehérvár - szárazépítés</a:t>
            </a:r>
          </a:p>
          <a:p>
            <a:r>
              <a:rPr lang="hu-HU" dirty="0" smtClean="0"/>
              <a:t>alvállalkozó:		</a:t>
            </a:r>
            <a:r>
              <a:rPr lang="hu-HU" b="1" dirty="0" smtClean="0"/>
              <a:t>MUREPOX Kft.</a:t>
            </a:r>
            <a:r>
              <a:rPr lang="hu-HU" dirty="0" smtClean="0"/>
              <a:t> Budapest – műgyanta</a:t>
            </a:r>
          </a:p>
          <a:p>
            <a:r>
              <a:rPr lang="hu-HU" dirty="0" smtClean="0"/>
              <a:t>alvállalkozó:		</a:t>
            </a:r>
            <a:r>
              <a:rPr lang="hu-HU" b="1" dirty="0" smtClean="0"/>
              <a:t>CSMT Kft.</a:t>
            </a:r>
            <a:r>
              <a:rPr lang="hu-HU" dirty="0" smtClean="0"/>
              <a:t> Kiskunhalas – elektromos munkák</a:t>
            </a:r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2.1.) Tihany Fogadóközpont - Látványter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7566"/>
            <a:ext cx="9144000" cy="63228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2.2.) Tihany Fogadóközpont - Bejár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99144"/>
            <a:ext cx="9144000" cy="6259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2.3.) Tihany Fogadóközpont - Előtér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5047"/>
            <a:ext cx="9144000" cy="61079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2.4.) Tihany Fogadóközpont - Madártávl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1836"/>
            <a:ext cx="9144000" cy="60543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2.5.) Tihany Fogadóközpont - Hátsó rész (zöldtető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4664"/>
            <a:ext cx="9144000" cy="6098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100" b="1" dirty="0" smtClean="0"/>
              <a:t>Irodaépület kategóriában 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hu-HU" b="1" i="1" dirty="0" smtClean="0"/>
              <a:t>3.)Geometria Irodaház</a:t>
            </a:r>
            <a:endParaRPr lang="hu-HU" dirty="0" smtClean="0"/>
          </a:p>
          <a:p>
            <a:r>
              <a:rPr lang="hu-HU" dirty="0" smtClean="0"/>
              <a:t>Budapest II. Medve utca 17.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generálkivitelező:	</a:t>
            </a:r>
            <a:r>
              <a:rPr lang="hu-HU" b="1" dirty="0" err="1" smtClean="0"/>
              <a:t>Épszerk</a:t>
            </a:r>
            <a:r>
              <a:rPr lang="hu-HU" b="1" dirty="0" smtClean="0"/>
              <a:t> Pannónia </a:t>
            </a:r>
            <a:r>
              <a:rPr lang="hu-HU" b="1" dirty="0" err="1" smtClean="0"/>
              <a:t>Invest</a:t>
            </a:r>
            <a:r>
              <a:rPr lang="hu-HU" b="1" dirty="0" smtClean="0"/>
              <a:t> Kft. </a:t>
            </a:r>
            <a:r>
              <a:rPr lang="hu-HU" dirty="0" smtClean="0"/>
              <a:t>Budapest</a:t>
            </a:r>
          </a:p>
          <a:p>
            <a:pPr>
              <a:buNone/>
            </a:pPr>
            <a:r>
              <a:rPr lang="hu-HU" dirty="0" smtClean="0"/>
              <a:t> </a:t>
            </a:r>
          </a:p>
          <a:p>
            <a:r>
              <a:rPr lang="hu-HU" dirty="0" smtClean="0"/>
              <a:t>építtető:		</a:t>
            </a:r>
            <a:r>
              <a:rPr lang="hu-HU" b="1" dirty="0" err="1" smtClean="0"/>
              <a:t>Tenke</a:t>
            </a:r>
            <a:r>
              <a:rPr lang="hu-HU" b="1" dirty="0" smtClean="0"/>
              <a:t> Ingatlan Kft. </a:t>
            </a:r>
            <a:r>
              <a:rPr lang="hu-HU" dirty="0" smtClean="0"/>
              <a:t>Budapest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lebonyolító:		</a:t>
            </a:r>
            <a:r>
              <a:rPr lang="hu-HU" b="1" dirty="0" err="1" smtClean="0"/>
              <a:t>Avestus</a:t>
            </a:r>
            <a:r>
              <a:rPr lang="hu-HU" b="1" dirty="0" smtClean="0"/>
              <a:t>  Real </a:t>
            </a:r>
            <a:r>
              <a:rPr lang="hu-HU" b="1" dirty="0" err="1" smtClean="0"/>
              <a:t>Estate</a:t>
            </a:r>
            <a:r>
              <a:rPr lang="hu-HU" b="1" dirty="0" smtClean="0"/>
              <a:t> Kft. </a:t>
            </a:r>
            <a:r>
              <a:rPr lang="hu-HU" dirty="0" smtClean="0"/>
              <a:t>Budapest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tervező:		</a:t>
            </a:r>
            <a:r>
              <a:rPr lang="hu-HU" b="1" dirty="0" smtClean="0"/>
              <a:t>3h építésziroda Kft. </a:t>
            </a:r>
            <a:endParaRPr lang="hu-HU" dirty="0" smtClean="0"/>
          </a:p>
          <a:p>
            <a:pPr>
              <a:buNone/>
            </a:pPr>
            <a:r>
              <a:rPr lang="hu-HU" dirty="0" smtClean="0"/>
              <a:t> </a:t>
            </a:r>
          </a:p>
          <a:p>
            <a:r>
              <a:rPr lang="hu-HU" dirty="0" smtClean="0"/>
              <a:t>alvállalkozó:		</a:t>
            </a:r>
            <a:r>
              <a:rPr lang="hu-HU" b="1" dirty="0" err="1" smtClean="0"/>
              <a:t>Popesz</a:t>
            </a:r>
            <a:r>
              <a:rPr lang="hu-HU" b="1" dirty="0" smtClean="0"/>
              <a:t> </a:t>
            </a:r>
            <a:r>
              <a:rPr lang="hu-HU" b="1" dirty="0" err="1" smtClean="0"/>
              <a:t>Ép-Szer</a:t>
            </a:r>
            <a:r>
              <a:rPr lang="hu-HU" b="1" dirty="0" smtClean="0"/>
              <a:t> Bt.</a:t>
            </a:r>
            <a:r>
              <a:rPr lang="hu-HU" dirty="0" smtClean="0"/>
              <a:t> Kistarcsa – épületgépészet</a:t>
            </a:r>
          </a:p>
          <a:p>
            <a:r>
              <a:rPr lang="hu-HU" dirty="0" smtClean="0"/>
              <a:t>alvállalkozó:		</a:t>
            </a:r>
            <a:r>
              <a:rPr lang="hu-HU" b="1" dirty="0" smtClean="0"/>
              <a:t>Hazai </a:t>
            </a:r>
            <a:r>
              <a:rPr lang="hu-HU" b="1" dirty="0" err="1" smtClean="0"/>
              <a:t>Épvill</a:t>
            </a:r>
            <a:r>
              <a:rPr lang="hu-HU" b="1" dirty="0" smtClean="0"/>
              <a:t> Kft. </a:t>
            </a:r>
            <a:r>
              <a:rPr lang="hu-HU" dirty="0" smtClean="0"/>
              <a:t>Budapest – elektromos munkák</a:t>
            </a:r>
          </a:p>
          <a:p>
            <a:r>
              <a:rPr lang="hu-HU" dirty="0" smtClean="0"/>
              <a:t>alvállalkozó:		</a:t>
            </a:r>
            <a:r>
              <a:rPr lang="hu-HU" b="1" dirty="0" smtClean="0"/>
              <a:t>MPA System Kft. </a:t>
            </a:r>
            <a:r>
              <a:rPr lang="hu-HU" dirty="0" smtClean="0"/>
              <a:t>Miskolc – homlokzati függönyfal</a:t>
            </a:r>
          </a:p>
          <a:p>
            <a:pPr>
              <a:buNone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Homlokzat 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8355" y="0"/>
            <a:ext cx="686729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3.2.) Geometria Irodaház Előcsarn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869"/>
            <a:ext cx="9144000" cy="6098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3.3.) Geometria Irodaház Lépcsőhá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152" y="0"/>
            <a:ext cx="457369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/>
              <a:t>A 201</a:t>
            </a:r>
            <a:r>
              <a:rPr lang="hu-HU" dirty="0" smtClean="0"/>
              <a:t>4</a:t>
            </a:r>
            <a:r>
              <a:rPr lang="pt-BR" dirty="0" smtClean="0"/>
              <a:t>. ÉVI ÉPÍTŐIPARI NÍVÓDÍJASOK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3.4.) Geometria Irodaház Emeleti folyos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61926"/>
            <a:ext cx="9144000" cy="41341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3.5.) Geometria Irodaház Tárgyal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869"/>
            <a:ext cx="9144000" cy="60982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dirty="0"/>
              <a:t/>
            </a:r>
            <a:br>
              <a:rPr lang="hu-HU" dirty="0"/>
            </a:br>
            <a:r>
              <a:rPr lang="hu-HU" sz="2700" b="1" dirty="0"/>
              <a:t>Kereskedelmi létesítmény kategóriában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sz="2400" b="1" i="1" dirty="0" smtClean="0"/>
              <a:t>4.)FOUR POINTS </a:t>
            </a:r>
            <a:r>
              <a:rPr lang="hu-HU" sz="2400" b="1" i="1" dirty="0" err="1" smtClean="0"/>
              <a:t>by</a:t>
            </a:r>
            <a:r>
              <a:rPr lang="hu-HU" sz="2400" b="1" i="1" dirty="0" smtClean="0"/>
              <a:t> SHERATON BUSINESS HOTEL és KONFERENCIA KÖZPONT </a:t>
            </a:r>
            <a:endParaRPr lang="hu-HU" sz="2400" dirty="0" smtClean="0"/>
          </a:p>
          <a:p>
            <a:r>
              <a:rPr lang="hu-HU" sz="2400" dirty="0" smtClean="0"/>
              <a:t>Kecskemét, Izsáki út 6.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fővállalkozó:		</a:t>
            </a:r>
            <a:r>
              <a:rPr lang="hu-HU" sz="2400" b="1" dirty="0" smtClean="0"/>
              <a:t>KÉSZ Építő és Szerelő </a:t>
            </a:r>
            <a:r>
              <a:rPr lang="hu-HU" sz="2400" b="1" dirty="0" err="1" smtClean="0"/>
              <a:t>Zrt</a:t>
            </a:r>
            <a:r>
              <a:rPr lang="hu-HU" sz="2400" b="1" dirty="0" smtClean="0"/>
              <a:t>. </a:t>
            </a:r>
            <a:r>
              <a:rPr lang="hu-HU" sz="2400" dirty="0" smtClean="0"/>
              <a:t>Szeged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építtető:		</a:t>
            </a:r>
            <a:r>
              <a:rPr lang="hu-HU" sz="2400" b="1" dirty="0" smtClean="0"/>
              <a:t>KÉSZ Hotel és Konferencia Menedzsment Kft.</a:t>
            </a:r>
            <a:r>
              <a:rPr lang="hu-HU" sz="2400" dirty="0" smtClean="0"/>
              <a:t> Kecskemét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tervező:		</a:t>
            </a:r>
            <a:r>
              <a:rPr lang="hu-HU" sz="2400" b="1" dirty="0" err="1" smtClean="0"/>
              <a:t>SZIGNUM-Építő</a:t>
            </a:r>
            <a:r>
              <a:rPr lang="hu-HU" sz="2400" b="1" dirty="0" smtClean="0"/>
              <a:t> Kft. </a:t>
            </a:r>
            <a:r>
              <a:rPr lang="hu-HU" sz="2400" dirty="0" smtClean="0"/>
              <a:t>Hódmezővásárhely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alvállalkozó:		</a:t>
            </a:r>
            <a:r>
              <a:rPr lang="hu-HU" sz="2400" b="1" dirty="0" err="1" smtClean="0"/>
              <a:t>Matech</a:t>
            </a:r>
            <a:r>
              <a:rPr lang="hu-HU" sz="2400" b="1" dirty="0" smtClean="0"/>
              <a:t> Magyar Technológiai Kft.</a:t>
            </a:r>
            <a:r>
              <a:rPr lang="hu-HU" sz="2400" dirty="0" smtClean="0"/>
              <a:t>  Szeged</a:t>
            </a:r>
          </a:p>
          <a:p>
            <a:r>
              <a:rPr lang="hu-HU" sz="2400" dirty="0" smtClean="0"/>
              <a:t>alvállalkozó</a:t>
            </a:r>
            <a:r>
              <a:rPr lang="hu-HU" sz="2400" b="1" dirty="0" smtClean="0"/>
              <a:t>:		KÉSZ Ipari Gyártó Kft. </a:t>
            </a:r>
            <a:r>
              <a:rPr lang="hu-HU" sz="2400" dirty="0" smtClean="0"/>
              <a:t>Kecskemét</a:t>
            </a:r>
          </a:p>
          <a:p>
            <a:r>
              <a:rPr lang="hu-HU" sz="2400" dirty="0" smtClean="0"/>
              <a:t>alvállalkozó:		</a:t>
            </a:r>
            <a:r>
              <a:rPr lang="hu-HU" sz="2400" b="1" dirty="0" err="1" smtClean="0"/>
              <a:t>Alumont</a:t>
            </a:r>
            <a:r>
              <a:rPr lang="hu-HU" sz="2400" b="1" dirty="0" smtClean="0"/>
              <a:t> Szerelő és Gyártó Kft.  </a:t>
            </a:r>
            <a:r>
              <a:rPr lang="hu-HU" sz="2400" dirty="0" smtClean="0"/>
              <a:t>Budapest</a:t>
            </a:r>
          </a:p>
          <a:p>
            <a:pPr marL="0" indent="0">
              <a:buNone/>
            </a:pP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4.1.) Four_Points_by_Sheraton_Hotel_főbejárat_utca_homlokz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047"/>
            <a:ext cx="9144000" cy="6097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4.2.) Four_Points_by_Sheraton_Hotel_Lobb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047"/>
            <a:ext cx="9144000" cy="6097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4.3.) Four_Points_by_Sheraton_Business_Hotel_és_Konferencia_kapcsola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640"/>
            <a:ext cx="9144000" cy="5760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4.4.) Four_Points_by_Sheraton_Bistorant_étter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047"/>
            <a:ext cx="9144000" cy="6097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4.5.) Four- Points_by_Sheraton_Wellness_4.emel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047"/>
            <a:ext cx="9144000" cy="60979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3100" b="1" dirty="0"/>
              <a:t>Sport és szabadidős kategóriában </a:t>
            </a:r>
            <a:r>
              <a:rPr lang="hu-HU" sz="2400" dirty="0"/>
              <a:t/>
            </a:r>
            <a:br>
              <a:rPr lang="hu-HU" sz="2400" dirty="0"/>
            </a:b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hu-HU" sz="2800" dirty="0" smtClean="0"/>
              <a:t>	</a:t>
            </a:r>
          </a:p>
          <a:p>
            <a:r>
              <a:rPr lang="hu-HU" sz="2800" b="1" i="1" dirty="0" smtClean="0"/>
              <a:t>5.)Újpest Uszoda és Rekreációs központ</a:t>
            </a:r>
            <a:endParaRPr lang="hu-HU" sz="2800" dirty="0" smtClean="0"/>
          </a:p>
          <a:p>
            <a:r>
              <a:rPr lang="hu-HU" sz="2800" dirty="0" smtClean="0"/>
              <a:t>Budapest IV. Tóth Aladár utca 15-18.</a:t>
            </a:r>
          </a:p>
          <a:p>
            <a:pPr>
              <a:buNone/>
            </a:pPr>
            <a:endParaRPr lang="hu-HU" sz="2800" dirty="0" smtClean="0"/>
          </a:p>
          <a:p>
            <a:r>
              <a:rPr lang="hu-HU" sz="2800" dirty="0" smtClean="0"/>
              <a:t>fővállalkozó:	</a:t>
            </a:r>
            <a:r>
              <a:rPr lang="hu-HU" sz="2800" b="1" dirty="0" err="1" smtClean="0"/>
              <a:t>Monting</a:t>
            </a:r>
            <a:r>
              <a:rPr lang="hu-HU" sz="2800" b="1" dirty="0" smtClean="0"/>
              <a:t> Mérnökiroda Kft. – </a:t>
            </a:r>
            <a:r>
              <a:rPr lang="hu-HU" sz="2800" b="1" dirty="0" err="1" smtClean="0"/>
              <a:t>Épszerk</a:t>
            </a:r>
            <a:r>
              <a:rPr lang="hu-HU" sz="2800" b="1" dirty="0" smtClean="0"/>
              <a:t> 			Pannónia </a:t>
            </a:r>
            <a:r>
              <a:rPr lang="hu-HU" sz="2800" b="1" dirty="0" err="1" smtClean="0"/>
              <a:t>Invest</a:t>
            </a:r>
            <a:r>
              <a:rPr lang="hu-HU" sz="2800" b="1" dirty="0" smtClean="0"/>
              <a:t> Kft. Konzorcium </a:t>
            </a:r>
            <a:endParaRPr lang="hu-HU" sz="2800" dirty="0" smtClean="0"/>
          </a:p>
          <a:p>
            <a:pPr>
              <a:buNone/>
            </a:pPr>
            <a:endParaRPr lang="hu-HU" sz="2800" dirty="0" smtClean="0"/>
          </a:p>
          <a:p>
            <a:r>
              <a:rPr lang="hu-HU" sz="2800" dirty="0" smtClean="0"/>
              <a:t>építtető:		</a:t>
            </a:r>
            <a:r>
              <a:rPr lang="hu-HU" sz="2800" b="1" dirty="0" smtClean="0"/>
              <a:t>Budapest Főváros IV. kerület Újpest 			Önkormányzata  </a:t>
            </a:r>
            <a:endParaRPr lang="hu-HU" sz="2800" dirty="0" smtClean="0"/>
          </a:p>
          <a:p>
            <a:pPr>
              <a:buNone/>
            </a:pPr>
            <a:endParaRPr lang="hu-HU" sz="2800" dirty="0" smtClean="0"/>
          </a:p>
          <a:p>
            <a:r>
              <a:rPr lang="hu-HU" sz="2800" dirty="0" smtClean="0"/>
              <a:t>tervező:		</a:t>
            </a:r>
            <a:r>
              <a:rPr lang="hu-HU" sz="2800" b="1" dirty="0" smtClean="0"/>
              <a:t>Mélyföldszint Kft. </a:t>
            </a:r>
            <a:r>
              <a:rPr lang="hu-HU" sz="2800" dirty="0" smtClean="0"/>
              <a:t>Iregszemcse</a:t>
            </a:r>
          </a:p>
          <a:p>
            <a:pPr>
              <a:buNone/>
            </a:pP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val="391386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5.1.) Újpesti Uszoda Bejár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0943" y="116456"/>
            <a:ext cx="5262113" cy="66250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100" b="1" dirty="0" smtClean="0"/>
              <a:t/>
            </a:r>
            <a:br>
              <a:rPr lang="hu-HU" sz="3100" b="1" dirty="0" smtClean="0"/>
            </a:br>
            <a:r>
              <a:rPr lang="hu-HU" sz="3100" b="1" dirty="0"/>
              <a:t/>
            </a:r>
            <a:br>
              <a:rPr lang="hu-HU" sz="3100" b="1" dirty="0"/>
            </a:br>
            <a:r>
              <a:rPr lang="hu-HU" sz="3100" b="1" dirty="0" smtClean="0"/>
              <a:t/>
            </a:r>
            <a:br>
              <a:rPr lang="hu-HU" sz="3100" b="1" dirty="0" smtClean="0"/>
            </a:br>
            <a:r>
              <a:rPr lang="hu-HU" sz="3100" b="1" dirty="0" smtClean="0"/>
              <a:t>Többlakásos </a:t>
            </a:r>
            <a:r>
              <a:rPr lang="hu-HU" sz="3100" b="1" dirty="0"/>
              <a:t>lakóház kategóriában </a:t>
            </a: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hu-HU" dirty="0" smtClean="0"/>
          </a:p>
          <a:p>
            <a:pPr marL="0" indent="0" algn="ctr">
              <a:buNone/>
            </a:pPr>
            <a:r>
              <a:rPr lang="hu-HU" dirty="0" smtClean="0"/>
              <a:t>Nem érkezett pályázat</a:t>
            </a:r>
          </a:p>
          <a:p>
            <a:pPr marL="0" indent="0" algn="ctr">
              <a:buNone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5.2.) Újpesti Uszoda Homlokz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275" y="1518249"/>
            <a:ext cx="8833449" cy="38215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5.3.) Újpesti uszoda Napozóteras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0" y="900112"/>
            <a:ext cx="7620000" cy="5057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5.4.) Újpesti Uszoda Karz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275" y="474453"/>
            <a:ext cx="8833449" cy="5909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5.5.) Újpesti Uszoda Nagymeden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275" y="474453"/>
            <a:ext cx="8833449" cy="59090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b="1" dirty="0"/>
              <a:t>Ipari és energetikai kategóriában </a:t>
            </a:r>
            <a:r>
              <a:rPr lang="hu-HU" sz="2800" dirty="0"/>
              <a:t/>
            </a:r>
            <a:br>
              <a:rPr lang="hu-HU" sz="2800" dirty="0"/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sz="2800" b="1" i="1" dirty="0" smtClean="0"/>
              <a:t>6.)SAUFLON Innovációs Központ</a:t>
            </a:r>
            <a:endParaRPr lang="hu-HU" sz="2800" dirty="0" smtClean="0"/>
          </a:p>
          <a:p>
            <a:pPr>
              <a:buNone/>
            </a:pPr>
            <a:r>
              <a:rPr lang="hu-HU" sz="2800" dirty="0" smtClean="0"/>
              <a:t>	Gyál, </a:t>
            </a:r>
            <a:r>
              <a:rPr lang="hu-HU" sz="2800" dirty="0" err="1" smtClean="0"/>
              <a:t>Prologis</a:t>
            </a:r>
            <a:r>
              <a:rPr lang="hu-HU" sz="2800" dirty="0" smtClean="0"/>
              <a:t> Ipari Park</a:t>
            </a:r>
          </a:p>
          <a:p>
            <a:pPr>
              <a:buNone/>
            </a:pPr>
            <a:endParaRPr lang="hu-HU" sz="2800" dirty="0" smtClean="0"/>
          </a:p>
          <a:p>
            <a:r>
              <a:rPr lang="hu-HU" sz="2800" dirty="0" smtClean="0"/>
              <a:t>fővállalkozó:		</a:t>
            </a:r>
            <a:r>
              <a:rPr lang="hu-HU" sz="2800" b="1" dirty="0" smtClean="0"/>
              <a:t>Újlaki Építő Kft.</a:t>
            </a:r>
            <a:r>
              <a:rPr lang="hu-HU" sz="2800" b="1" i="1" dirty="0" smtClean="0"/>
              <a:t> </a:t>
            </a:r>
            <a:r>
              <a:rPr lang="hu-HU" sz="2800" dirty="0" smtClean="0"/>
              <a:t>Budapest</a:t>
            </a:r>
          </a:p>
          <a:p>
            <a:pPr>
              <a:buNone/>
            </a:pPr>
            <a:r>
              <a:rPr lang="hu-HU" sz="2800" dirty="0" smtClean="0"/>
              <a:t> </a:t>
            </a:r>
          </a:p>
          <a:p>
            <a:r>
              <a:rPr lang="hu-HU" sz="2800" dirty="0" smtClean="0"/>
              <a:t>építtető:		</a:t>
            </a:r>
            <a:r>
              <a:rPr lang="hu-HU" sz="2800" b="1" dirty="0" smtClean="0"/>
              <a:t>SAUFLON, </a:t>
            </a:r>
            <a:r>
              <a:rPr lang="hu-HU" sz="2800" dirty="0" smtClean="0"/>
              <a:t>Gyál</a:t>
            </a:r>
          </a:p>
          <a:p>
            <a:pPr>
              <a:buNone/>
            </a:pPr>
            <a:endParaRPr lang="hu-HU" sz="2800" dirty="0" smtClean="0"/>
          </a:p>
          <a:p>
            <a:r>
              <a:rPr lang="hu-HU" sz="2800" dirty="0" smtClean="0"/>
              <a:t>tervező:		</a:t>
            </a:r>
            <a:r>
              <a:rPr lang="hu-HU" sz="2800" b="1" dirty="0" smtClean="0"/>
              <a:t>Földes és Társai Építésziroda Kft. </a:t>
            </a:r>
            <a:r>
              <a:rPr lang="hu-HU" sz="2800" dirty="0" smtClean="0"/>
              <a:t>Budapest</a:t>
            </a:r>
          </a:p>
          <a:p>
            <a:pPr>
              <a:buNone/>
            </a:pPr>
            <a:r>
              <a:rPr lang="hu-HU" sz="2800" dirty="0" smtClean="0"/>
              <a:t> </a:t>
            </a:r>
          </a:p>
          <a:p>
            <a:r>
              <a:rPr lang="hu-HU" sz="2800" dirty="0" smtClean="0"/>
              <a:t>alvállalkozó:		</a:t>
            </a:r>
            <a:r>
              <a:rPr lang="hu-HU" sz="2800" b="1" dirty="0" smtClean="0"/>
              <a:t>Bojti András -</a:t>
            </a:r>
            <a:r>
              <a:rPr lang="hu-HU" sz="2800" dirty="0" smtClean="0"/>
              <a:t> üvegszobrász</a:t>
            </a:r>
          </a:p>
          <a:p>
            <a:r>
              <a:rPr lang="hu-HU" sz="2800" dirty="0" smtClean="0"/>
              <a:t>alvállalkozó:		</a:t>
            </a:r>
            <a:r>
              <a:rPr lang="hu-HU" sz="2800" b="1" dirty="0" smtClean="0"/>
              <a:t>Baracskai Béla -</a:t>
            </a:r>
            <a:r>
              <a:rPr lang="hu-HU" sz="2800" dirty="0" smtClean="0"/>
              <a:t> szárazépítés</a:t>
            </a:r>
          </a:p>
          <a:p>
            <a:r>
              <a:rPr lang="hu-HU" sz="2800" dirty="0" smtClean="0"/>
              <a:t>alvállalkozó:		</a:t>
            </a:r>
            <a:r>
              <a:rPr lang="hu-HU" sz="2800" b="1" dirty="0" err="1" smtClean="0"/>
              <a:t>Buxbaum</a:t>
            </a:r>
            <a:r>
              <a:rPr lang="hu-HU" sz="2800" b="1" dirty="0" smtClean="0"/>
              <a:t> Csaba</a:t>
            </a:r>
            <a:r>
              <a:rPr lang="hu-HU" sz="2800" dirty="0" smtClean="0"/>
              <a:t> - acélszerkezet</a:t>
            </a:r>
          </a:p>
          <a:p>
            <a:pPr marL="0" indent="0">
              <a:buNone/>
            </a:pPr>
            <a:endParaRPr lang="hu-H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6.1.) SAUFLON Üveghida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6.2.) SAUFLON Kávéz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7270" y="0"/>
            <a:ext cx="456946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6.3.) SAUFLON Felülvilágitó lamellá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2195"/>
            <a:ext cx="9144000" cy="6093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6.4.) SAUFLON Galéria es passzáz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890"/>
            <a:ext cx="9144000" cy="609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6.5.) SAUFLON Kap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890"/>
            <a:ext cx="9144000" cy="609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3100" b="1" dirty="0" smtClean="0"/>
              <a:t>Középület kategóriában </a:t>
            </a:r>
            <a:r>
              <a:rPr lang="hu-HU" dirty="0" smtClean="0"/>
              <a:t/>
            </a:r>
            <a:br>
              <a:rPr lang="hu-HU" dirty="0" smtClean="0"/>
            </a:br>
            <a:endParaRPr lang="hu-HU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hu-HU" b="1" i="1" dirty="0" smtClean="0"/>
              <a:t>1.) Budapest Music Center </a:t>
            </a:r>
            <a:endParaRPr lang="hu-HU" dirty="0" smtClean="0"/>
          </a:p>
          <a:p>
            <a:r>
              <a:rPr lang="hu-HU" dirty="0" smtClean="0"/>
              <a:t>Budapest IX. Mátyás utca 8.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fővállalkozó:		</a:t>
            </a:r>
            <a:r>
              <a:rPr lang="hu-HU" b="1" dirty="0" smtClean="0"/>
              <a:t>Market Építő </a:t>
            </a:r>
            <a:r>
              <a:rPr lang="hu-HU" b="1" dirty="0" err="1" smtClean="0"/>
              <a:t>Zrt</a:t>
            </a:r>
            <a:r>
              <a:rPr lang="hu-HU" b="1" dirty="0" smtClean="0"/>
              <a:t>. </a:t>
            </a:r>
            <a:r>
              <a:rPr lang="hu-HU" dirty="0" smtClean="0"/>
              <a:t>Budapest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építtető:		</a:t>
            </a:r>
            <a:r>
              <a:rPr lang="hu-HU" b="1" dirty="0" smtClean="0"/>
              <a:t>Budapest Music Center, </a:t>
            </a:r>
            <a:r>
              <a:rPr lang="hu-HU" dirty="0" smtClean="0"/>
              <a:t>Gőz László, Budapest</a:t>
            </a:r>
          </a:p>
          <a:p>
            <a:endParaRPr lang="hu-HU" dirty="0" smtClean="0"/>
          </a:p>
          <a:p>
            <a:r>
              <a:rPr lang="hu-HU" dirty="0" smtClean="0"/>
              <a:t>tervező:		</a:t>
            </a:r>
            <a:r>
              <a:rPr lang="hu-HU" b="1" dirty="0" err="1" smtClean="0"/>
              <a:t>Ödenburger</a:t>
            </a:r>
            <a:r>
              <a:rPr lang="hu-HU" b="1" dirty="0" smtClean="0"/>
              <a:t> Építészeti és Mérnöki Iroda, </a:t>
            </a:r>
            <a:r>
              <a:rPr lang="hu-HU" dirty="0" smtClean="0"/>
              <a:t>Budapest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tervező:		</a:t>
            </a:r>
            <a:r>
              <a:rPr lang="hu-HU" b="1" dirty="0" smtClean="0"/>
              <a:t>Art 1st Design Stúdió Kft. </a:t>
            </a:r>
            <a:r>
              <a:rPr lang="hu-HU" dirty="0" smtClean="0"/>
              <a:t>Budapest   </a:t>
            </a:r>
          </a:p>
          <a:p>
            <a:pPr lvl="6">
              <a:buNone/>
            </a:pPr>
            <a:r>
              <a:rPr lang="hu-HU" dirty="0" smtClean="0"/>
              <a:t> </a:t>
            </a:r>
          </a:p>
          <a:p>
            <a:pPr>
              <a:buNone/>
            </a:pPr>
            <a:r>
              <a:rPr lang="hu-HU" dirty="0" smtClean="0"/>
              <a:t>   </a:t>
            </a:r>
          </a:p>
          <a:p>
            <a:pPr>
              <a:buNone/>
            </a:pPr>
            <a:endParaRPr lang="hu-HU" dirty="0" smtClean="0"/>
          </a:p>
          <a:p>
            <a:r>
              <a:rPr lang="hu-HU" dirty="0" smtClean="0"/>
              <a:t>alvállalkozó:		</a:t>
            </a:r>
            <a:r>
              <a:rPr lang="hu-HU" b="1" dirty="0" smtClean="0"/>
              <a:t>Bútor Kft.</a:t>
            </a:r>
            <a:r>
              <a:rPr lang="hu-HU" dirty="0" smtClean="0"/>
              <a:t> Piliscsév </a:t>
            </a:r>
          </a:p>
          <a:p>
            <a:r>
              <a:rPr lang="hu-HU" dirty="0" smtClean="0"/>
              <a:t>alvállalkozó:		</a:t>
            </a:r>
            <a:r>
              <a:rPr lang="hu-HU" b="1" dirty="0" err="1" smtClean="0"/>
              <a:t>Ensi</a:t>
            </a:r>
            <a:r>
              <a:rPr lang="hu-HU" b="1" dirty="0" smtClean="0"/>
              <a:t> Kft. </a:t>
            </a:r>
            <a:r>
              <a:rPr lang="hu-HU" dirty="0" smtClean="0"/>
              <a:t>Budapest</a:t>
            </a:r>
          </a:p>
          <a:p>
            <a:r>
              <a:rPr lang="hu-HU" dirty="0" smtClean="0"/>
              <a:t>alvállalkozó:		</a:t>
            </a:r>
            <a:r>
              <a:rPr lang="hu-HU" b="1" dirty="0" smtClean="0"/>
              <a:t>Jankó</a:t>
            </a:r>
            <a:r>
              <a:rPr lang="hu-HU" dirty="0" smtClean="0"/>
              <a:t> </a:t>
            </a:r>
            <a:r>
              <a:rPr lang="hu-HU" b="1" dirty="0" smtClean="0"/>
              <a:t>Kft.</a:t>
            </a:r>
            <a:r>
              <a:rPr lang="hu-HU" dirty="0" smtClean="0"/>
              <a:t> Szigetvár</a:t>
            </a:r>
          </a:p>
          <a:p>
            <a:pPr>
              <a:buNone/>
            </a:pP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861444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hu-HU" sz="2800" b="1" dirty="0"/>
              <a:t>Ipari és energetikai kategóriában </a:t>
            </a:r>
            <a:r>
              <a:rPr lang="hu-HU" sz="2800" dirty="0"/>
              <a:t/>
            </a:r>
            <a:br>
              <a:rPr lang="hu-HU" sz="2800" dirty="0"/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u-HU" sz="2400" b="1" i="1" dirty="0" smtClean="0"/>
              <a:t>7.)ELMÜ Irodaépület és Üzemirányító Központ</a:t>
            </a:r>
            <a:endParaRPr lang="hu-HU" sz="2400" dirty="0" smtClean="0"/>
          </a:p>
          <a:p>
            <a:r>
              <a:rPr lang="hu-HU" sz="2400" dirty="0" smtClean="0"/>
              <a:t>Budapest XIII. kerület, Váci út 72-74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fővállalkozó:	</a:t>
            </a:r>
            <a:r>
              <a:rPr lang="hu-HU" sz="2400" b="1" dirty="0" err="1" smtClean="0"/>
              <a:t>Uni-Invest</a:t>
            </a:r>
            <a:r>
              <a:rPr lang="hu-HU" sz="2400" b="1" dirty="0" smtClean="0"/>
              <a:t> Kft.</a:t>
            </a:r>
            <a:r>
              <a:rPr lang="hu-HU" sz="2400" dirty="0" smtClean="0"/>
              <a:t> Budapest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építtető:	</a:t>
            </a:r>
            <a:r>
              <a:rPr lang="hu-HU" sz="2400" b="1" dirty="0" smtClean="0"/>
              <a:t>Budapesti Elektromos Művek </a:t>
            </a:r>
            <a:r>
              <a:rPr lang="hu-HU" sz="2400" b="1" dirty="0" err="1" smtClean="0"/>
              <a:t>Nyrt</a:t>
            </a:r>
            <a:r>
              <a:rPr lang="hu-HU" sz="2400" b="1" dirty="0" smtClean="0"/>
              <a:t>.</a:t>
            </a:r>
            <a:endParaRPr lang="hu-HU" sz="2400" dirty="0" smtClean="0"/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tervező:	</a:t>
            </a:r>
            <a:r>
              <a:rPr lang="hu-HU" sz="2400" b="1" dirty="0" smtClean="0"/>
              <a:t>ARCHIS Építésziroda Kft.</a:t>
            </a:r>
            <a:r>
              <a:rPr lang="hu-HU" sz="2400" dirty="0" smtClean="0"/>
              <a:t>  Budapest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alvállalkozó:	</a:t>
            </a:r>
            <a:r>
              <a:rPr lang="hu-HU" sz="2400" b="1" dirty="0" err="1" smtClean="0"/>
              <a:t>Sinergy</a:t>
            </a:r>
            <a:r>
              <a:rPr lang="hu-HU" sz="2400" b="1" dirty="0" smtClean="0"/>
              <a:t> Kft. </a:t>
            </a:r>
            <a:r>
              <a:rPr lang="hu-HU" sz="2400" dirty="0" smtClean="0"/>
              <a:t>Budapest – épületgépészet</a:t>
            </a:r>
          </a:p>
          <a:p>
            <a:r>
              <a:rPr lang="hu-HU" sz="2400" dirty="0" smtClean="0"/>
              <a:t>alvállalkozó:	</a:t>
            </a:r>
            <a:r>
              <a:rPr lang="hu-HU" sz="2400" b="1" dirty="0" smtClean="0"/>
              <a:t>HOREX Ipari és Kereskedelmi Kft.</a:t>
            </a:r>
            <a:r>
              <a:rPr lang="hu-HU" sz="2400" dirty="0" smtClean="0"/>
              <a:t> Budapest – ács, tetőfedő, 		bádogos</a:t>
            </a:r>
          </a:p>
          <a:p>
            <a:r>
              <a:rPr lang="hu-HU" sz="2400" dirty="0" smtClean="0"/>
              <a:t>alvállalkozó:	</a:t>
            </a:r>
            <a:r>
              <a:rPr lang="hu-HU" sz="2400" b="1" dirty="0" err="1" smtClean="0"/>
              <a:t>Nordikal</a:t>
            </a:r>
            <a:r>
              <a:rPr lang="hu-HU" sz="2400" b="1" dirty="0" smtClean="0"/>
              <a:t> Tervező és Szolgáltató Kft</a:t>
            </a:r>
            <a:r>
              <a:rPr lang="hu-HU" sz="2400" dirty="0" smtClean="0"/>
              <a:t>. Budapest – nyílászáró 		szerkezetek</a:t>
            </a:r>
          </a:p>
          <a:p>
            <a:pPr marL="0" indent="0">
              <a:buNone/>
            </a:pPr>
            <a:endParaRPr lang="hu-H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7.1.) ELMÜ Látkép az északi homlokzatokkal és a tetőv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8640"/>
            <a:ext cx="8856984" cy="5904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7.2.) ELMÜ Tisza és Visegrádi utcai homlokzat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3509" y="476672"/>
            <a:ext cx="8856983" cy="59046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7.3.) ELMÜ Bejár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7.4.) ELMÜ Belső tér - irodák a +1 szinte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532" y="620688"/>
            <a:ext cx="8532948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7.5.) ELMÜ Pincefolyosó a visszasajtoló kutakkal és a régi kazánkéményekk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548680"/>
            <a:ext cx="8748972" cy="58326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b="1" dirty="0"/>
              <a:t>Műemlék-helyreállítás, rehabilitáció kategóriában </a:t>
            </a:r>
            <a:r>
              <a:rPr lang="hu-HU" sz="2800" dirty="0"/>
              <a:t/>
            </a:r>
            <a:br>
              <a:rPr lang="hu-HU" sz="2800" dirty="0"/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hu-HU" sz="4000" b="1" i="1" dirty="0" smtClean="0"/>
              <a:t>8.)Budavári Nagyboldogasszony – Mátyás Templom Rekonstrukciója</a:t>
            </a:r>
            <a:endParaRPr lang="hu-HU" sz="4000" dirty="0" smtClean="0"/>
          </a:p>
          <a:p>
            <a:r>
              <a:rPr lang="hu-HU" sz="4000" dirty="0" smtClean="0"/>
              <a:t>Budapest I. kerület Szentháromság tér 2.</a:t>
            </a:r>
          </a:p>
          <a:p>
            <a:pPr>
              <a:buNone/>
            </a:pPr>
            <a:endParaRPr lang="hu-HU" sz="4000" dirty="0" smtClean="0"/>
          </a:p>
          <a:p>
            <a:r>
              <a:rPr lang="hu-HU" sz="4000" dirty="0" smtClean="0"/>
              <a:t>fővállalkozó:	</a:t>
            </a:r>
            <a:r>
              <a:rPr lang="hu-HU" sz="4000" b="1" dirty="0" smtClean="0"/>
              <a:t>Magyar Építő </a:t>
            </a:r>
            <a:r>
              <a:rPr lang="hu-HU" sz="4000" b="1" dirty="0" err="1" smtClean="0"/>
              <a:t>Zrt</a:t>
            </a:r>
            <a:r>
              <a:rPr lang="hu-HU" sz="4000" b="1" dirty="0" smtClean="0"/>
              <a:t>. - Reneszánsz Kőfaragó </a:t>
            </a:r>
            <a:r>
              <a:rPr lang="hu-HU" sz="4000" b="1" dirty="0" err="1" smtClean="0"/>
              <a:t>Zrt</a:t>
            </a:r>
            <a:r>
              <a:rPr lang="hu-HU" sz="4000" dirty="0" smtClean="0"/>
              <a:t>. </a:t>
            </a:r>
            <a:r>
              <a:rPr lang="hu-HU" sz="4000" b="1" dirty="0" smtClean="0"/>
              <a:t>Konzorcium</a:t>
            </a:r>
            <a:endParaRPr lang="hu-HU" sz="4000" dirty="0" smtClean="0"/>
          </a:p>
          <a:p>
            <a:pPr>
              <a:buNone/>
            </a:pPr>
            <a:endParaRPr lang="hu-HU" sz="4000" dirty="0" smtClean="0"/>
          </a:p>
          <a:p>
            <a:r>
              <a:rPr lang="hu-HU" sz="4000" dirty="0" smtClean="0"/>
              <a:t>építtető:	</a:t>
            </a:r>
            <a:r>
              <a:rPr lang="hu-HU" sz="4000" b="1" dirty="0" smtClean="0"/>
              <a:t>Emberi Erőforrás Minisztériuma</a:t>
            </a:r>
            <a:r>
              <a:rPr lang="hu-HU" sz="4000" dirty="0" smtClean="0"/>
              <a:t> Budapest</a:t>
            </a:r>
          </a:p>
          <a:p>
            <a:pPr>
              <a:buNone/>
            </a:pPr>
            <a:endParaRPr lang="hu-HU" sz="4000" dirty="0" smtClean="0"/>
          </a:p>
          <a:p>
            <a:r>
              <a:rPr lang="hu-HU" sz="4000" dirty="0" smtClean="0"/>
              <a:t>lebonyolító:	</a:t>
            </a:r>
            <a:r>
              <a:rPr lang="hu-HU" sz="4000" b="1" dirty="0" smtClean="0"/>
              <a:t>FŐBER Nemzetközi Ingatlanfejlesztő és Mérnöki </a:t>
            </a:r>
            <a:r>
              <a:rPr lang="hu-HU" sz="4000" b="1" dirty="0" err="1" smtClean="0"/>
              <a:t>Zrt</a:t>
            </a:r>
            <a:r>
              <a:rPr lang="hu-HU" sz="4000" b="1" dirty="0" smtClean="0"/>
              <a:t>. </a:t>
            </a:r>
            <a:r>
              <a:rPr lang="hu-HU" sz="4000" dirty="0" smtClean="0"/>
              <a:t>Budapest</a:t>
            </a:r>
          </a:p>
          <a:p>
            <a:pPr>
              <a:buNone/>
            </a:pPr>
            <a:endParaRPr lang="hu-HU" sz="4000" dirty="0" smtClean="0"/>
          </a:p>
          <a:p>
            <a:r>
              <a:rPr lang="hu-HU" sz="4000" dirty="0" smtClean="0"/>
              <a:t>tervező:	</a:t>
            </a:r>
            <a:r>
              <a:rPr lang="hu-HU" sz="4000" b="1" dirty="0" smtClean="0"/>
              <a:t>Állami Műemlék-helyreállítási és Restaurálási Központ</a:t>
            </a:r>
            <a:endParaRPr lang="hu-HU" sz="4000" dirty="0" smtClean="0"/>
          </a:p>
          <a:p>
            <a:r>
              <a:rPr lang="hu-HU" sz="4000" dirty="0" smtClean="0"/>
              <a:t>jogutód:	</a:t>
            </a:r>
            <a:r>
              <a:rPr lang="hu-HU" sz="4000" b="1" dirty="0" smtClean="0"/>
              <a:t>MNM,</a:t>
            </a:r>
            <a:r>
              <a:rPr lang="hu-HU" sz="4000" dirty="0" smtClean="0"/>
              <a:t> </a:t>
            </a:r>
            <a:r>
              <a:rPr lang="hu-HU" sz="4000" b="1" dirty="0" smtClean="0"/>
              <a:t>Nemzeti Örökségvédelmi Központ</a:t>
            </a:r>
            <a:r>
              <a:rPr lang="hu-HU" sz="4000" dirty="0" smtClean="0"/>
              <a:t> Budapest</a:t>
            </a:r>
          </a:p>
          <a:p>
            <a:pPr>
              <a:buNone/>
            </a:pPr>
            <a:endParaRPr lang="hu-HU" sz="4000" dirty="0" smtClean="0"/>
          </a:p>
          <a:p>
            <a:r>
              <a:rPr lang="hu-HU" sz="4000" dirty="0" smtClean="0"/>
              <a:t>alvállalkozó:	</a:t>
            </a:r>
            <a:r>
              <a:rPr lang="hu-HU" sz="4000" b="1" dirty="0" smtClean="0"/>
              <a:t>ISOGENERAL Kft.</a:t>
            </a:r>
            <a:r>
              <a:rPr lang="hu-HU" sz="4000" dirty="0" smtClean="0"/>
              <a:t>  Budapest – ács, tetőfedő, bádogos munkák</a:t>
            </a:r>
          </a:p>
          <a:p>
            <a:r>
              <a:rPr lang="hu-HU" sz="4000" dirty="0" smtClean="0"/>
              <a:t>alvállalkozó:	</a:t>
            </a:r>
            <a:r>
              <a:rPr lang="hu-HU" sz="4000" b="1" dirty="0" smtClean="0"/>
              <a:t>GLASS.HU Kft.  </a:t>
            </a:r>
            <a:r>
              <a:rPr lang="hu-HU" sz="4000" dirty="0" smtClean="0"/>
              <a:t>Budapest – ólmozott üveg, szobor, padló restaurálás</a:t>
            </a:r>
          </a:p>
          <a:p>
            <a:r>
              <a:rPr lang="hu-HU" sz="4000" dirty="0" smtClean="0"/>
              <a:t>alvállalkozó:	</a:t>
            </a:r>
            <a:r>
              <a:rPr lang="hu-HU" sz="4000" b="1" dirty="0" smtClean="0"/>
              <a:t>LEHOCZKY Kovács-iparművész és Restaurátor Kft. </a:t>
            </a:r>
            <a:r>
              <a:rPr lang="hu-HU" sz="4000" dirty="0" smtClean="0"/>
              <a:t>Szentendre</a:t>
            </a:r>
          </a:p>
          <a:p>
            <a:pPr marL="0" indent="0">
              <a:buNone/>
            </a:pPr>
            <a:endParaRPr lang="hu-HU" sz="3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8.1.) Mátyás Templom, Déli homlokt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8.2.) Mátyás Templom, Főszentély helyreállított boltoza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8.3.) Mátyás Templom, Főhaj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1.1.) Budapesti Music Center Főbejár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8.4.) Mátyás Templom A Szent Kereszt kápolna boltozat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8.5.) Mátyás Templom, Tetőrészl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>
            <a:normAutofit/>
          </a:bodyPr>
          <a:lstStyle/>
          <a:p>
            <a:r>
              <a:rPr lang="hu-HU" sz="2800" dirty="0" smtClean="0"/>
              <a:t/>
            </a:r>
            <a:br>
              <a:rPr lang="hu-HU" sz="2800" dirty="0" smtClean="0"/>
            </a:br>
            <a:r>
              <a:rPr lang="hu-HU" sz="2800" b="1" dirty="0"/>
              <a:t>Közlekedési létesítmény kategóriában </a:t>
            </a:r>
            <a:r>
              <a:rPr lang="hu-HU" sz="2800" dirty="0"/>
              <a:t> </a:t>
            </a:r>
            <a:br>
              <a:rPr lang="hu-HU" sz="2800" dirty="0"/>
            </a:br>
            <a:endParaRPr lang="hu-HU" sz="28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1628800"/>
            <a:ext cx="6400800" cy="40100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hu-HU" sz="2800" b="1" i="1" dirty="0" smtClean="0"/>
              <a:t>9.)</a:t>
            </a:r>
            <a:r>
              <a:rPr lang="hu-HU" sz="2800" b="1" i="1" dirty="0" err="1" smtClean="0"/>
              <a:t>Hárosi</a:t>
            </a:r>
            <a:r>
              <a:rPr lang="hu-HU" sz="2800" b="1" i="1" dirty="0" smtClean="0"/>
              <a:t> Duna-híd/2</a:t>
            </a:r>
            <a:endParaRPr lang="hu-HU" sz="2800" dirty="0" smtClean="0"/>
          </a:p>
          <a:p>
            <a:pPr algn="l"/>
            <a:r>
              <a:rPr lang="hu-HU" sz="2800" dirty="0" smtClean="0"/>
              <a:t>Deák Ferenc híd az M0 autópálya déli szektorában</a:t>
            </a:r>
          </a:p>
          <a:p>
            <a:pPr algn="l"/>
            <a:r>
              <a:rPr lang="hu-HU" sz="2800" dirty="0" smtClean="0"/>
              <a:t> </a:t>
            </a:r>
          </a:p>
          <a:p>
            <a:pPr algn="l"/>
            <a:r>
              <a:rPr lang="hu-HU" sz="2800" dirty="0" smtClean="0"/>
              <a:t>fővállalkozó:	</a:t>
            </a:r>
            <a:r>
              <a:rPr lang="hu-HU" sz="2800" b="1" dirty="0" smtClean="0"/>
              <a:t>M0 déli ág II. Konzorcium” </a:t>
            </a:r>
            <a:r>
              <a:rPr lang="hu-HU" sz="2800" dirty="0" smtClean="0"/>
              <a:t>A HÍD ÉPÍTŐ ZRT. / KÖZGÉP 		ZRT. /</a:t>
            </a:r>
          </a:p>
          <a:p>
            <a:pPr algn="l"/>
            <a:r>
              <a:rPr lang="hu-HU" sz="2800" dirty="0" smtClean="0"/>
              <a:t>		STRABAG MML KFT. / STRABAG ÁLTALÁNOS ÉPÍTŐ KFT. /</a:t>
            </a:r>
          </a:p>
          <a:p>
            <a:pPr algn="l"/>
            <a:r>
              <a:rPr lang="hu-HU" sz="2800" dirty="0" smtClean="0"/>
              <a:t>		COLAS HUNGÁRIA ÉPÍTŐIPARI ZRT.</a:t>
            </a:r>
          </a:p>
          <a:p>
            <a:pPr algn="l"/>
            <a:r>
              <a:rPr lang="hu-HU" sz="2800" dirty="0" smtClean="0"/>
              <a:t> </a:t>
            </a:r>
          </a:p>
          <a:p>
            <a:pPr algn="l"/>
            <a:r>
              <a:rPr lang="hu-HU" sz="2800" dirty="0" smtClean="0"/>
              <a:t>építtető:		</a:t>
            </a:r>
            <a:r>
              <a:rPr lang="hu-HU" sz="2800" b="1" dirty="0" smtClean="0"/>
              <a:t>Nemzeti Infrastruktúra Fejlesztő </a:t>
            </a:r>
            <a:r>
              <a:rPr lang="hu-HU" sz="2800" b="1" dirty="0" err="1" smtClean="0"/>
              <a:t>Zrt</a:t>
            </a:r>
            <a:r>
              <a:rPr lang="hu-HU" sz="2800" b="1" dirty="0" smtClean="0"/>
              <a:t>. – NIF </a:t>
            </a:r>
            <a:r>
              <a:rPr lang="hu-HU" sz="2800" b="1" dirty="0" err="1" smtClean="0"/>
              <a:t>Zrt</a:t>
            </a:r>
            <a:r>
              <a:rPr lang="hu-HU" sz="2800" b="1" dirty="0" smtClean="0"/>
              <a:t>.</a:t>
            </a:r>
            <a:r>
              <a:rPr lang="hu-HU" sz="2800" dirty="0" smtClean="0"/>
              <a:t> </a:t>
            </a:r>
          </a:p>
          <a:p>
            <a:pPr algn="l"/>
            <a:r>
              <a:rPr lang="hu-HU" sz="2800" dirty="0" smtClean="0"/>
              <a:t> </a:t>
            </a:r>
          </a:p>
          <a:p>
            <a:pPr algn="l"/>
            <a:r>
              <a:rPr lang="hu-HU" sz="2800" dirty="0" smtClean="0"/>
              <a:t>lebonyolító:	</a:t>
            </a:r>
            <a:r>
              <a:rPr lang="hu-HU" sz="2800" b="1" dirty="0" smtClean="0"/>
              <a:t>UTIBER Közúti Beruházó Kft.  </a:t>
            </a:r>
            <a:endParaRPr lang="hu-HU" sz="2800" dirty="0" smtClean="0"/>
          </a:p>
          <a:p>
            <a:pPr algn="l"/>
            <a:r>
              <a:rPr lang="hu-HU" sz="2800" dirty="0" smtClean="0"/>
              <a:t> </a:t>
            </a:r>
          </a:p>
          <a:p>
            <a:pPr algn="l"/>
            <a:r>
              <a:rPr lang="hu-HU" sz="2800" dirty="0" smtClean="0"/>
              <a:t>tervező:		</a:t>
            </a:r>
            <a:r>
              <a:rPr lang="hu-HU" sz="2800" b="1" dirty="0" smtClean="0"/>
              <a:t>Pont TERV </a:t>
            </a:r>
            <a:r>
              <a:rPr lang="hu-HU" sz="2800" b="1" dirty="0" err="1" smtClean="0"/>
              <a:t>Zrt</a:t>
            </a:r>
            <a:r>
              <a:rPr lang="hu-HU" sz="2800" b="1" dirty="0" smtClean="0"/>
              <a:t>. </a:t>
            </a:r>
            <a:endParaRPr lang="hu-HU" sz="2800" dirty="0" smtClean="0"/>
          </a:p>
          <a:p>
            <a:pPr algn="l"/>
            <a:r>
              <a:rPr lang="hu-HU" sz="2800" b="1" dirty="0" smtClean="0"/>
              <a:t>		</a:t>
            </a:r>
            <a:r>
              <a:rPr lang="hu-HU" sz="2800" b="1" dirty="0" err="1" smtClean="0"/>
              <a:t>Főmterv</a:t>
            </a:r>
            <a:r>
              <a:rPr lang="hu-HU" sz="2800" b="1" dirty="0" smtClean="0"/>
              <a:t> Mérnöki Tervező </a:t>
            </a:r>
            <a:r>
              <a:rPr lang="hu-HU" sz="2800" b="1" dirty="0" err="1" smtClean="0"/>
              <a:t>Zrt</a:t>
            </a:r>
            <a:r>
              <a:rPr lang="hu-HU" sz="2800" dirty="0" smtClean="0"/>
              <a:t>.</a:t>
            </a:r>
          </a:p>
          <a:p>
            <a:pPr algn="l"/>
            <a:r>
              <a:rPr lang="hu-HU" sz="2800" b="1" dirty="0" smtClean="0"/>
              <a:t>		UNITEF-CÉH </a:t>
            </a:r>
            <a:r>
              <a:rPr lang="hu-HU" sz="2800" b="1" dirty="0" err="1" smtClean="0"/>
              <a:t>Zrt</a:t>
            </a:r>
            <a:r>
              <a:rPr lang="hu-HU" sz="2800" b="1" dirty="0" smtClean="0"/>
              <a:t>.</a:t>
            </a:r>
            <a:endParaRPr lang="hu-HU" sz="2800" dirty="0" smtClean="0"/>
          </a:p>
          <a:p>
            <a:pPr algn="l"/>
            <a:endParaRPr lang="hu-H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9.1.) Hárosi híd Medermunkálato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2781"/>
            <a:ext cx="9144000" cy="6092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9.2.) Hárosi híd Pillérek építé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4623" y="223091"/>
            <a:ext cx="4574754" cy="64118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9.3.) Hárosi híd Hídbetolá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2781"/>
            <a:ext cx="9144000" cy="6092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9.4.) Hárosi híd Szerkezetkész állapo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2781"/>
            <a:ext cx="9144000" cy="6092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9.5.) Hárosi híd A kész hí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800" b="1" dirty="0" smtClean="0"/>
              <a:t>Komplex infrastrukturális </a:t>
            </a:r>
            <a:r>
              <a:rPr lang="hu-HU" sz="2800" b="1" dirty="0"/>
              <a:t>létesítmény </a:t>
            </a:r>
            <a:r>
              <a:rPr lang="hu-HU" sz="2800" b="1" dirty="0" smtClean="0"/>
              <a:t> kategóriában</a:t>
            </a:r>
            <a:r>
              <a:rPr lang="hu-HU" sz="2800" dirty="0"/>
              <a:t/>
            </a:r>
            <a:br>
              <a:rPr lang="hu-HU" sz="2800" dirty="0"/>
            </a:br>
            <a:r>
              <a:rPr lang="hu-HU" sz="2800" dirty="0"/>
              <a:t/>
            </a:r>
            <a:br>
              <a:rPr lang="hu-HU" sz="2800" dirty="0"/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hu-HU" sz="2400" dirty="0" smtClean="0"/>
              <a:t>			</a:t>
            </a:r>
          </a:p>
          <a:p>
            <a:pPr marL="0" indent="0">
              <a:buNone/>
            </a:pPr>
            <a:endParaRPr lang="hu-HU" sz="2400" dirty="0" smtClean="0"/>
          </a:p>
          <a:p>
            <a:pPr marL="0" indent="0">
              <a:buNone/>
            </a:pPr>
            <a:endParaRPr lang="hu-HU" sz="2400" dirty="0" smtClean="0"/>
          </a:p>
          <a:p>
            <a:pPr marL="0" indent="0">
              <a:buNone/>
            </a:pPr>
            <a:endParaRPr lang="hu-HU" sz="2400" dirty="0" smtClean="0"/>
          </a:p>
          <a:p>
            <a:pPr marL="0" indent="0">
              <a:buNone/>
            </a:pPr>
            <a:r>
              <a:rPr lang="hu-HU" sz="2400" dirty="0" smtClean="0"/>
              <a:t>			Nincs díjazott</a:t>
            </a:r>
          </a:p>
          <a:p>
            <a:pPr marL="0" indent="0">
              <a:buNone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403583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b="1" dirty="0" smtClean="0"/>
              <a:t>Környezetvédelem </a:t>
            </a:r>
            <a:r>
              <a:rPr lang="hu-HU" sz="2700" b="1" dirty="0"/>
              <a:t>és vízügyi létesítmény kategóriában</a:t>
            </a:r>
            <a:r>
              <a:rPr lang="hu-HU" sz="2400" dirty="0"/>
              <a:t/>
            </a:r>
            <a:br>
              <a:rPr lang="hu-HU" sz="2400" dirty="0"/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hu-HU" sz="2400" b="1" i="1" dirty="0" smtClean="0"/>
              <a:t>10.)Szentendrei árvízvédelmi </a:t>
            </a:r>
            <a:r>
              <a:rPr lang="hu-HU" sz="2400" b="1" i="1" dirty="0" err="1" smtClean="0"/>
              <a:t>védmű</a:t>
            </a:r>
            <a:r>
              <a:rPr lang="hu-HU" sz="2400" b="1" i="1" dirty="0" smtClean="0"/>
              <a:t> megerősítése és átalakítása.</a:t>
            </a:r>
            <a:endParaRPr lang="hu-HU" sz="2400" dirty="0" smtClean="0"/>
          </a:p>
          <a:p>
            <a:r>
              <a:rPr lang="hu-HU" sz="2400" b="1" i="1" dirty="0" smtClean="0"/>
              <a:t>Első mobilgát Magyarországon</a:t>
            </a:r>
            <a:endParaRPr lang="hu-HU" sz="2400" dirty="0" smtClean="0"/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fővállalkozó:	</a:t>
            </a:r>
            <a:r>
              <a:rPr lang="hu-HU" sz="2400" b="1" dirty="0" smtClean="0"/>
              <a:t>SWIETELSKY Magyarország Kft. – KÖTI-VIÉP Kft. Konzorcium</a:t>
            </a:r>
            <a:endParaRPr lang="hu-HU" sz="2400" dirty="0" smtClean="0"/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építtető:	</a:t>
            </a:r>
            <a:r>
              <a:rPr lang="hu-HU" sz="2400" b="1" dirty="0" smtClean="0"/>
              <a:t>Szentendre Város Önkormányzata</a:t>
            </a:r>
            <a:endParaRPr lang="hu-HU" sz="2400" dirty="0" smtClean="0"/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tervező:	</a:t>
            </a:r>
            <a:r>
              <a:rPr lang="hu-HU" sz="2400" b="1" dirty="0" smtClean="0"/>
              <a:t>KEVITERV AKVA Mérnöki Vállalkozási Kft. </a:t>
            </a:r>
            <a:r>
              <a:rPr lang="hu-HU" sz="2400" dirty="0" smtClean="0"/>
              <a:t>Szolnok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tervező:	</a:t>
            </a:r>
            <a:r>
              <a:rPr lang="hu-HU" sz="2400" b="1" dirty="0" smtClean="0"/>
              <a:t>MÉLYÉPTERV KOMPLEX </a:t>
            </a:r>
            <a:r>
              <a:rPr lang="hu-HU" sz="2400" b="1" dirty="0" err="1" smtClean="0"/>
              <a:t>Zrt</a:t>
            </a:r>
            <a:r>
              <a:rPr lang="hu-HU" sz="2400" b="1" dirty="0" smtClean="0"/>
              <a:t>. </a:t>
            </a:r>
            <a:r>
              <a:rPr lang="hu-HU" sz="2400" dirty="0" smtClean="0"/>
              <a:t>Budapest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lebonyolító:	</a:t>
            </a:r>
            <a:r>
              <a:rPr lang="hu-HU" sz="2400" b="1" dirty="0" smtClean="0"/>
              <a:t>Újlak Mérnökiroda Kft. </a:t>
            </a:r>
            <a:r>
              <a:rPr lang="hu-HU" sz="2400" dirty="0" smtClean="0"/>
              <a:t>Budapest</a:t>
            </a:r>
          </a:p>
          <a:p>
            <a:pPr>
              <a:buNone/>
            </a:pPr>
            <a:r>
              <a:rPr lang="hu-HU" sz="2400" dirty="0" smtClean="0"/>
              <a:t> </a:t>
            </a:r>
          </a:p>
          <a:p>
            <a:r>
              <a:rPr lang="hu-HU" sz="2400" dirty="0" smtClean="0"/>
              <a:t>alvállalkozó:	</a:t>
            </a:r>
            <a:r>
              <a:rPr lang="hu-HU" sz="2400" b="1" dirty="0" smtClean="0"/>
              <a:t>TEGA-BAU Kft. </a:t>
            </a:r>
            <a:r>
              <a:rPr lang="hu-HU" sz="2400" dirty="0" smtClean="0"/>
              <a:t>Budapest - </a:t>
            </a:r>
            <a:r>
              <a:rPr lang="hu-HU" sz="2400" dirty="0" err="1" smtClean="0"/>
              <a:t>parapetfal</a:t>
            </a:r>
            <a:r>
              <a:rPr lang="hu-HU" sz="2400" dirty="0" smtClean="0"/>
              <a:t>   </a:t>
            </a:r>
          </a:p>
          <a:p>
            <a:r>
              <a:rPr lang="hu-HU" sz="2400" dirty="0" smtClean="0"/>
              <a:t>alvállalkozó:	</a:t>
            </a:r>
            <a:r>
              <a:rPr lang="hu-HU" sz="2400" b="1" dirty="0" smtClean="0"/>
              <a:t>ERD-BAU Kft.</a:t>
            </a:r>
            <a:r>
              <a:rPr lang="hu-HU" sz="2400" dirty="0" smtClean="0"/>
              <a:t> Budapest – földmunkák</a:t>
            </a:r>
          </a:p>
          <a:p>
            <a:r>
              <a:rPr lang="hu-HU" sz="2400" dirty="0" smtClean="0"/>
              <a:t>alvállalkozó:	</a:t>
            </a:r>
            <a:r>
              <a:rPr lang="hu-HU" sz="2400" b="1" dirty="0" smtClean="0"/>
              <a:t>TÜKÖR-GÉP Kft. </a:t>
            </a:r>
            <a:r>
              <a:rPr lang="hu-HU" sz="2400" dirty="0" smtClean="0"/>
              <a:t>Abony – szivárgó, töltéstest burkolása, tartozékok</a:t>
            </a:r>
          </a:p>
          <a:p>
            <a:pPr marL="0" indent="0">
              <a:buNone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817609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1.2.) Budapesti Music Center Tetőszi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7190"/>
            <a:ext cx="9144000" cy="6103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10.1.) Szentendrei mobilgát-az évszázad árviz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096"/>
            <a:ext cx="9144000" cy="609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10.2.) Szentendrei mobil gát - előkészítő földmunkák és réselé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10.3.) Szentendrei mobilgát - fejgerenda és pillér fogadásra kés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10.4.) Szentendrei mobilgát - mobil fal tartóoszlopainak felszerelé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096"/>
            <a:ext cx="9144000" cy="609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10.5.) Szentendrei mobilgát - sávlemezek beillesztés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0096"/>
            <a:ext cx="9144000" cy="609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u-HU" sz="2700" dirty="0" smtClean="0"/>
              <a:t/>
            </a:r>
            <a:br>
              <a:rPr lang="hu-HU" sz="2700" dirty="0" smtClean="0"/>
            </a:br>
            <a:r>
              <a:rPr lang="hu-HU" sz="2700" b="1" dirty="0"/>
              <a:t>Mezőgazdasági létesítmény kategóriában</a:t>
            </a:r>
            <a:r>
              <a:rPr lang="hu-HU" sz="2400" dirty="0"/>
              <a:t/>
            </a:r>
            <a:br>
              <a:rPr lang="hu-HU" sz="2400" dirty="0"/>
            </a:b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hu-HU" sz="2400" dirty="0" smtClean="0"/>
          </a:p>
          <a:p>
            <a:pPr marL="0" indent="0">
              <a:buNone/>
            </a:pPr>
            <a:endParaRPr lang="hu-HU" sz="2400" dirty="0" smtClean="0"/>
          </a:p>
          <a:p>
            <a:pPr marL="0" indent="0">
              <a:buNone/>
            </a:pPr>
            <a:endParaRPr lang="hu-HU" sz="2400" dirty="0" smtClean="0"/>
          </a:p>
          <a:p>
            <a:pPr marL="0" indent="0">
              <a:buNone/>
            </a:pPr>
            <a:endParaRPr lang="hu-HU" sz="2400" dirty="0" smtClean="0"/>
          </a:p>
          <a:p>
            <a:pPr marL="0" indent="0">
              <a:buNone/>
            </a:pPr>
            <a:r>
              <a:rPr lang="hu-HU" sz="2400" dirty="0" smtClean="0"/>
              <a:t>			Nem érkezett pályázat</a:t>
            </a:r>
          </a:p>
          <a:p>
            <a:pPr marL="0" indent="0">
              <a:buNone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86984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hu-HU" sz="3600" b="1" smtClean="0"/>
              <a:t>2014. </a:t>
            </a:r>
            <a:r>
              <a:rPr lang="hu-HU" sz="3600" b="1" dirty="0"/>
              <a:t>ÉVI ÉPÍTŐIPARI </a:t>
            </a:r>
            <a:r>
              <a:rPr lang="hu-HU" sz="3600" b="1" dirty="0" smtClean="0"/>
              <a:t>NÍVÓDÍJ ELISMERŐ </a:t>
            </a:r>
            <a:r>
              <a:rPr lang="hu-HU" sz="3600" b="1" dirty="0"/>
              <a:t>OKLEVÉL</a:t>
            </a:r>
            <a:r>
              <a:rPr lang="hu-HU" sz="3600" dirty="0"/>
              <a:t/>
            </a:r>
            <a:br>
              <a:rPr lang="hu-HU" sz="3600" dirty="0"/>
            </a:br>
            <a:endParaRPr lang="hu-HU" sz="3600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53085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b="1" dirty="0" smtClean="0"/>
              <a:t> Sport és szabadidő kategóriában </a:t>
            </a:r>
            <a:r>
              <a:rPr lang="hu-HU" sz="2400" dirty="0"/>
              <a:t/>
            </a:r>
            <a:br>
              <a:rPr lang="hu-HU" sz="2400" dirty="0"/>
            </a:b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hu-HU" sz="2400" b="1" i="1" dirty="0" smtClean="0"/>
              <a:t>1.)Kemenes Vulkán Park</a:t>
            </a:r>
            <a:endParaRPr lang="hu-HU" sz="2400" dirty="0" smtClean="0"/>
          </a:p>
          <a:p>
            <a:pPr>
              <a:buNone/>
            </a:pPr>
            <a:r>
              <a:rPr lang="hu-HU" sz="2400" dirty="0" smtClean="0"/>
              <a:t>	Celldömölk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fővállalkozó:	</a:t>
            </a:r>
            <a:r>
              <a:rPr lang="hu-HU" sz="2400" b="1" dirty="0" smtClean="0"/>
              <a:t>Fertődi Építő és Szolgáltató </a:t>
            </a:r>
            <a:r>
              <a:rPr lang="hu-HU" sz="2400" b="1" dirty="0" err="1" smtClean="0"/>
              <a:t>Zrt</a:t>
            </a:r>
            <a:r>
              <a:rPr lang="hu-HU" sz="2400" dirty="0" smtClean="0"/>
              <a:t>. Sopron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építtető:	</a:t>
            </a:r>
            <a:r>
              <a:rPr lang="hu-HU" sz="2400" b="1" dirty="0" smtClean="0"/>
              <a:t>Celldömölk Város Önkormányzata</a:t>
            </a:r>
            <a:endParaRPr lang="hu-HU" sz="2400" dirty="0" smtClean="0"/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lebonyolító:	</a:t>
            </a:r>
            <a:r>
              <a:rPr lang="hu-HU" sz="2400" b="1" dirty="0" err="1" smtClean="0"/>
              <a:t>Vasber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Zrt</a:t>
            </a:r>
            <a:r>
              <a:rPr lang="hu-HU" sz="2400" b="1" dirty="0" smtClean="0"/>
              <a:t>. </a:t>
            </a:r>
            <a:r>
              <a:rPr lang="hu-HU" sz="2400" dirty="0" smtClean="0"/>
              <a:t>Szombathely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tervező:	</a:t>
            </a:r>
            <a:r>
              <a:rPr lang="hu-HU" sz="2400" b="1" dirty="0" smtClean="0"/>
              <a:t>Földes és Társai Építésziroda Kft.</a:t>
            </a:r>
            <a:r>
              <a:rPr lang="hu-HU" sz="2400" dirty="0" smtClean="0"/>
              <a:t> Budapest</a:t>
            </a:r>
          </a:p>
          <a:p>
            <a:pPr>
              <a:buNone/>
            </a:pPr>
            <a:r>
              <a:rPr lang="hu-HU" sz="2400" dirty="0" smtClean="0"/>
              <a:t> </a:t>
            </a:r>
          </a:p>
          <a:p>
            <a:r>
              <a:rPr lang="hu-HU" sz="2400" dirty="0" smtClean="0"/>
              <a:t>alvállalkozó:	</a:t>
            </a:r>
            <a:r>
              <a:rPr lang="hu-HU" sz="2400" b="1" dirty="0" smtClean="0"/>
              <a:t>Ács-Bau1988 Építőipari Kft.</a:t>
            </a:r>
            <a:r>
              <a:rPr lang="hu-HU" sz="2400" dirty="0" smtClean="0"/>
              <a:t> Takácsi - szerkezetépítés</a:t>
            </a:r>
          </a:p>
          <a:p>
            <a:r>
              <a:rPr lang="hu-HU" sz="2400" dirty="0" smtClean="0"/>
              <a:t>alvállalkozó:	</a:t>
            </a:r>
            <a:r>
              <a:rPr lang="hu-HU" sz="2400" b="1" dirty="0" smtClean="0"/>
              <a:t>S. Service Kft.</a:t>
            </a:r>
            <a:r>
              <a:rPr lang="hu-HU" sz="2400" dirty="0" smtClean="0"/>
              <a:t> Sárvár – erős és gyengeáramú munkák</a:t>
            </a:r>
          </a:p>
          <a:p>
            <a:r>
              <a:rPr lang="hu-HU" sz="2400" dirty="0" smtClean="0"/>
              <a:t>alvállalkozó:	</a:t>
            </a:r>
            <a:r>
              <a:rPr lang="hu-HU" sz="2400" b="1" dirty="0" smtClean="0"/>
              <a:t>Tornyos és Társa Kft.</a:t>
            </a:r>
            <a:r>
              <a:rPr lang="hu-HU" sz="2400" dirty="0" smtClean="0"/>
              <a:t> Nagylengyel – acél és csarnokszerkezetek</a:t>
            </a:r>
          </a:p>
          <a:p>
            <a:pPr>
              <a:buNone/>
            </a:pPr>
            <a:r>
              <a:rPr lang="hu-HU" sz="2400" b="1" dirty="0" smtClean="0"/>
              <a:t>   </a:t>
            </a:r>
            <a:endParaRPr lang="hu-HU" sz="2400" dirty="0" smtClean="0"/>
          </a:p>
          <a:p>
            <a:pPr marL="0" indent="0">
              <a:buNone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33398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O.1.1.) Kemenes Vulkán Park - Bejár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3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.1.2.) Kemenes Vulkán Park - Bemutató ter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3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1.3.) Budapesti Music Center Nagyter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.1.3.) Kemenes Vulkán Park - Folyos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3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O.1.4.) Kemenes Vulkán Park - Oldalnéze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3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O.1.5.) Kemenes Vulkán Park - Háttérben a Ság heg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13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b="1" dirty="0" smtClean="0"/>
              <a:t> Irodaház kategóriában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hu-HU" sz="2400" b="1" i="1" dirty="0" smtClean="0"/>
              <a:t>2.) ÉMI Építőipari Tudásközpont - Központi irodaépülete</a:t>
            </a:r>
            <a:endParaRPr lang="hu-HU" sz="2400" dirty="0" smtClean="0"/>
          </a:p>
          <a:p>
            <a:pPr>
              <a:buNone/>
            </a:pPr>
            <a:r>
              <a:rPr lang="hu-HU" sz="2400" dirty="0" smtClean="0"/>
              <a:t>	Szentendre, Dózsa György út 26.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fővállalkozó:	</a:t>
            </a:r>
            <a:r>
              <a:rPr lang="hu-HU" sz="2400" b="1" dirty="0" smtClean="0"/>
              <a:t>ÉPKAR  Építő és </a:t>
            </a:r>
            <a:r>
              <a:rPr lang="hu-HU" sz="2400" b="1" dirty="0" err="1" smtClean="0"/>
              <a:t>Épületkarbantartó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Zrt</a:t>
            </a:r>
            <a:r>
              <a:rPr lang="hu-HU" sz="2400" b="1" dirty="0" smtClean="0"/>
              <a:t>.</a:t>
            </a:r>
            <a:r>
              <a:rPr lang="hu-HU" sz="2400" dirty="0" smtClean="0"/>
              <a:t> Budapest</a:t>
            </a:r>
          </a:p>
          <a:p>
            <a:pPr>
              <a:buNone/>
            </a:pPr>
            <a:r>
              <a:rPr lang="hu-HU" sz="2400" dirty="0" smtClean="0"/>
              <a:t> </a:t>
            </a:r>
          </a:p>
          <a:p>
            <a:r>
              <a:rPr lang="hu-HU" sz="2400" dirty="0" smtClean="0"/>
              <a:t>építtető:	</a:t>
            </a:r>
            <a:r>
              <a:rPr lang="hu-HU" sz="2400" b="1" dirty="0" smtClean="0"/>
              <a:t>ÉMI Építésügyi Minőségellenőrző Innovációs Nonprofit Kft.</a:t>
            </a:r>
            <a:endParaRPr lang="hu-HU" sz="2400" dirty="0" smtClean="0"/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lebonyolító:	</a:t>
            </a:r>
            <a:r>
              <a:rPr lang="hu-HU" sz="2400" b="1" dirty="0" err="1" smtClean="0"/>
              <a:t>Kőrösbánya</a:t>
            </a:r>
            <a:r>
              <a:rPr lang="hu-HU" sz="2400" b="1" dirty="0" smtClean="0"/>
              <a:t> Kft</a:t>
            </a:r>
            <a:r>
              <a:rPr lang="hu-HU" sz="2400" dirty="0" smtClean="0"/>
              <a:t>. Budapest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tervező:	</a:t>
            </a:r>
            <a:r>
              <a:rPr lang="hu-HU" sz="2400" b="1" dirty="0" smtClean="0"/>
              <a:t>Puhl és Dayka Építész Iroda Kft.</a:t>
            </a:r>
            <a:r>
              <a:rPr lang="hu-HU" sz="2400" dirty="0" smtClean="0"/>
              <a:t> Szentendre</a:t>
            </a:r>
          </a:p>
          <a:p>
            <a:pPr>
              <a:buNone/>
            </a:pPr>
            <a:r>
              <a:rPr lang="hu-HU" sz="2400" dirty="0" smtClean="0"/>
              <a:t> </a:t>
            </a:r>
          </a:p>
          <a:p>
            <a:r>
              <a:rPr lang="hu-HU" sz="2400" dirty="0" smtClean="0"/>
              <a:t>alvállalkozó:	</a:t>
            </a:r>
            <a:r>
              <a:rPr lang="hu-HU" sz="2400" b="1" dirty="0" smtClean="0"/>
              <a:t>E. KVALITÁS 2002. Kft.</a:t>
            </a:r>
            <a:r>
              <a:rPr lang="hu-HU" sz="2400" dirty="0" smtClean="0"/>
              <a:t> Budapest – erős és gyengeáramú 		munkák</a:t>
            </a:r>
          </a:p>
          <a:p>
            <a:pPr marL="0" indent="0">
              <a:buNone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37990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.2.1.) ÉMI Irodaépület madár-perspektíva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147"/>
            <a:ext cx="9144000" cy="607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2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.2.2.) ÉMI Irodaépület klímahomlokz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2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.2.3.) ÉMI Irodaépület lamellás árnyékoló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2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.2.4.) ÉMI Irodaépület konferenciatere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0747" y="620688"/>
            <a:ext cx="8530485" cy="5688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2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.2.5.) ÉMI Irodaépület főbejár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92195"/>
            <a:ext cx="9144000" cy="607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2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b="1" dirty="0" smtClean="0"/>
              <a:t> Ipari épület kategóriában</a:t>
            </a: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hu-HU" sz="2400" b="1" i="1" dirty="0" smtClean="0"/>
              <a:t>3.)RICHTER GEDEON NYRT. – II. sz. Raktárépület Homlokzatrekonstrukció</a:t>
            </a:r>
            <a:endParaRPr lang="hu-HU" sz="2400" dirty="0" smtClean="0"/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fővállalkozó:	</a:t>
            </a:r>
            <a:r>
              <a:rPr lang="hu-HU" sz="2400" b="1" dirty="0" smtClean="0"/>
              <a:t>VÁZ-ÉP Kft. </a:t>
            </a:r>
            <a:r>
              <a:rPr lang="hu-HU" sz="2400" dirty="0" smtClean="0"/>
              <a:t>Székesfehérvár  </a:t>
            </a:r>
          </a:p>
          <a:p>
            <a:pPr>
              <a:buNone/>
            </a:pPr>
            <a:endParaRPr lang="hu-HU" sz="2400" dirty="0" smtClean="0"/>
          </a:p>
          <a:p>
            <a:r>
              <a:rPr lang="hu-HU" sz="2400" dirty="0" smtClean="0"/>
              <a:t>építtető:		</a:t>
            </a:r>
            <a:r>
              <a:rPr lang="hu-HU" sz="2400" b="1" dirty="0" smtClean="0"/>
              <a:t>Richter Gedeon Vegyészeti Gyár </a:t>
            </a:r>
            <a:r>
              <a:rPr lang="hu-HU" sz="2400" b="1" dirty="0" err="1" smtClean="0"/>
              <a:t>Nyrt</a:t>
            </a:r>
            <a:r>
              <a:rPr lang="hu-HU" sz="2400" b="1" dirty="0" smtClean="0"/>
              <a:t>.</a:t>
            </a:r>
            <a:r>
              <a:rPr lang="hu-HU" sz="2400" dirty="0" smtClean="0"/>
              <a:t> 			Budapest   </a:t>
            </a:r>
          </a:p>
          <a:p>
            <a:pPr>
              <a:buNone/>
            </a:pPr>
            <a:r>
              <a:rPr lang="hu-HU" sz="2400" dirty="0" smtClean="0"/>
              <a:t> </a:t>
            </a:r>
          </a:p>
          <a:p>
            <a:r>
              <a:rPr lang="hu-HU" sz="2400" dirty="0" smtClean="0"/>
              <a:t>tervező:		</a:t>
            </a:r>
            <a:r>
              <a:rPr lang="hu-HU" sz="2400" b="1" dirty="0" err="1" smtClean="0"/>
              <a:t>Archikon</a:t>
            </a:r>
            <a:r>
              <a:rPr lang="hu-HU" sz="2400" b="1" dirty="0" smtClean="0"/>
              <a:t> Kft.</a:t>
            </a:r>
            <a:r>
              <a:rPr lang="hu-HU" sz="2400" dirty="0" smtClean="0"/>
              <a:t>  Budapest</a:t>
            </a:r>
          </a:p>
          <a:p>
            <a:pPr>
              <a:buNone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37990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1.4.) Budapesti Music Center Mosdó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7190"/>
            <a:ext cx="9144000" cy="6103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O.3.1.) Richter II raktár Új homlokzat est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606" y="1484784"/>
            <a:ext cx="8594790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2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O.3.2.) Richter II raktár Környezetben,nappa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5152" y="0"/>
            <a:ext cx="4573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2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O.3.3.) Richter II raktár Új homlokza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644691"/>
            <a:ext cx="8388932" cy="559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2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O.3.4.) Richter II raktár Sarokszögbő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869"/>
            <a:ext cx="9144000" cy="609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2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O.3.5.) Richter II raktár Közel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9869"/>
            <a:ext cx="9144000" cy="6098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27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Autofit/>
          </a:bodyPr>
          <a:lstStyle/>
          <a:p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 smtClean="0"/>
              <a:t/>
            </a:r>
            <a:br>
              <a:rPr lang="hu-HU" sz="2400" dirty="0" smtClean="0"/>
            </a:br>
            <a:r>
              <a:rPr lang="hu-HU" sz="2400" dirty="0"/>
              <a:t/>
            </a:r>
            <a:br>
              <a:rPr lang="hu-HU" sz="2400" dirty="0"/>
            </a:br>
            <a:r>
              <a:rPr lang="hu-HU" sz="2400" dirty="0"/>
              <a:t/>
            </a:r>
            <a:br>
              <a:rPr lang="hu-HU" sz="2400" dirty="0"/>
            </a:br>
            <a:endParaRPr lang="hu-HU" sz="24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67544" y="548680"/>
            <a:ext cx="8229600" cy="4525963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hu-HU" sz="2400" b="1" dirty="0" smtClean="0"/>
              <a:t>Az ÉPÍTŐIPARI MESTERDÍJ ALAPÍTVÁNY</a:t>
            </a:r>
            <a:endParaRPr lang="hu-HU" sz="2400" dirty="0" smtClean="0"/>
          </a:p>
          <a:p>
            <a:pPr>
              <a:buNone/>
            </a:pPr>
            <a:endParaRPr lang="hu-HU" sz="2400" dirty="0" smtClean="0"/>
          </a:p>
          <a:p>
            <a:pPr>
              <a:buNone/>
            </a:pPr>
            <a:endParaRPr lang="hu-HU" sz="2400" dirty="0" smtClean="0"/>
          </a:p>
          <a:p>
            <a:r>
              <a:rPr lang="hu-HU" sz="2400" b="1" i="1" dirty="0" smtClean="0"/>
              <a:t>A HUNÉP UNIVERSAL ZRT.</a:t>
            </a:r>
            <a:endParaRPr lang="hu-HU" sz="2400" dirty="0" smtClean="0"/>
          </a:p>
          <a:p>
            <a:pPr>
              <a:buNone/>
            </a:pPr>
            <a:endParaRPr lang="hu-HU" sz="2400" dirty="0" smtClean="0"/>
          </a:p>
          <a:p>
            <a:pPr>
              <a:buNone/>
            </a:pPr>
            <a:endParaRPr lang="hu-HU" sz="2400" dirty="0" smtClean="0"/>
          </a:p>
          <a:p>
            <a:r>
              <a:rPr lang="hu-HU" sz="2400" b="1" i="1" dirty="0" smtClean="0"/>
              <a:t>A DEBRECENI</a:t>
            </a:r>
            <a:endParaRPr lang="hu-HU" sz="2400" dirty="0" smtClean="0"/>
          </a:p>
          <a:p>
            <a:pPr>
              <a:buNone/>
            </a:pPr>
            <a:r>
              <a:rPr lang="hu-HU" sz="2400" b="1" i="1" dirty="0" smtClean="0"/>
              <a:t>	TUDOMÁNYOS ÉLMÉNYPARK </a:t>
            </a:r>
            <a:endParaRPr lang="hu-HU" sz="2400" dirty="0" smtClean="0"/>
          </a:p>
          <a:p>
            <a:pPr>
              <a:buNone/>
            </a:pPr>
            <a:r>
              <a:rPr lang="hu-HU" sz="2400" b="1" dirty="0" smtClean="0"/>
              <a:t>	építményen végzett vasbeton szerkezetépítési és homlokzati nyílászárók kialakítási munkáit</a:t>
            </a:r>
            <a:endParaRPr lang="hu-HU" sz="2400" dirty="0" smtClean="0"/>
          </a:p>
          <a:p>
            <a:pPr>
              <a:buNone/>
            </a:pPr>
            <a:endParaRPr lang="hu-HU" sz="2400" dirty="0" smtClean="0"/>
          </a:p>
          <a:p>
            <a:pPr>
              <a:buNone/>
            </a:pPr>
            <a:endParaRPr lang="hu-HU" sz="2400" dirty="0" smtClean="0"/>
          </a:p>
          <a:p>
            <a:r>
              <a:rPr lang="hu-HU" sz="2400" b="1" dirty="0" smtClean="0"/>
              <a:t>ÉPÍTŐIPARI MESTERDÍJRA ÉRTÉKELTE</a:t>
            </a:r>
            <a:endParaRPr lang="hu-HU" sz="2400" dirty="0" smtClean="0"/>
          </a:p>
          <a:p>
            <a:pPr>
              <a:buNone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3379905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Élménypark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71435"/>
            <a:ext cx="9144000" cy="551512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Élménypark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58322"/>
            <a:ext cx="9144000" cy="5341355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Élménypark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19200" y="256540"/>
            <a:ext cx="6705600" cy="634492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Élménypark7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37620"/>
            <a:ext cx="9144000" cy="35827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N.01.5.) Budapesti Music Center Ópu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77687"/>
            <a:ext cx="9144000" cy="6102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 descr="Élménypark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665575"/>
            <a:ext cx="9144000" cy="5526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ÉPÍTÉSI ALKOTÓI DÍJ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SÁNDY GYULA DÍJ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u-HU" dirty="0" smtClean="0"/>
              <a:t>ÉPÜLETGÉPÉSZETI NÍVÓDÍJ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Műhel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2290</TotalTime>
  <Words>230</Words>
  <Application>Microsoft Office PowerPoint</Application>
  <PresentationFormat>Diavetítés a képernyőre (4:3 oldalarány)</PresentationFormat>
  <Paragraphs>221</Paragraphs>
  <Slides>93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3</vt:i4>
      </vt:variant>
      <vt:variant>
        <vt:lpstr>Téma</vt:lpstr>
      </vt:variant>
      <vt:variant>
        <vt:i4>1</vt:i4>
      </vt:variant>
      <vt:variant>
        <vt:lpstr>Diacímek</vt:lpstr>
      </vt:variant>
      <vt:variant>
        <vt:i4>93</vt:i4>
      </vt:variant>
    </vt:vector>
  </HeadingPairs>
  <TitlesOfParts>
    <vt:vector size="97" baseType="lpstr">
      <vt:lpstr>Arial</vt:lpstr>
      <vt:lpstr>Calibri</vt:lpstr>
      <vt:lpstr>Times New Roman</vt:lpstr>
      <vt:lpstr>Office-téma</vt:lpstr>
      <vt:lpstr>PowerPoint bemutató</vt:lpstr>
      <vt:lpstr>A 2014. ÉVI ÉPÍTŐIPARI NÍVÓDÍJASOK</vt:lpstr>
      <vt:lpstr>   Többlakásos lakóház kategóriában  </vt:lpstr>
      <vt:lpstr>Középület kategóriában  </vt:lpstr>
      <vt:lpstr>PowerPoint bemutató</vt:lpstr>
      <vt:lpstr>PowerPoint bemutató</vt:lpstr>
      <vt:lpstr>PowerPoint bemutató</vt:lpstr>
      <vt:lpstr>PowerPoint bemutató</vt:lpstr>
      <vt:lpstr>PowerPoint bemutató</vt:lpstr>
      <vt:lpstr>  Középület kategóriában  </vt:lpstr>
      <vt:lpstr>PowerPoint bemutató</vt:lpstr>
      <vt:lpstr>PowerPoint bemutató</vt:lpstr>
      <vt:lpstr>PowerPoint bemutató</vt:lpstr>
      <vt:lpstr>PowerPoint bemutató</vt:lpstr>
      <vt:lpstr>PowerPoint bemutató</vt:lpstr>
      <vt:lpstr>Irodaépület kategóriában  </vt:lpstr>
      <vt:lpstr>PowerPoint bemutató</vt:lpstr>
      <vt:lpstr>PowerPoint bemutató</vt:lpstr>
      <vt:lpstr>PowerPoint bemutató</vt:lpstr>
      <vt:lpstr>PowerPoint bemutató</vt:lpstr>
      <vt:lpstr>PowerPoint bemutató</vt:lpstr>
      <vt:lpstr> Kereskedelmi létesítmény kategóriában </vt:lpstr>
      <vt:lpstr>PowerPoint bemutató</vt:lpstr>
      <vt:lpstr>PowerPoint bemutató</vt:lpstr>
      <vt:lpstr>PowerPoint bemutató</vt:lpstr>
      <vt:lpstr>PowerPoint bemutató</vt:lpstr>
      <vt:lpstr>PowerPoint bemutató</vt:lpstr>
      <vt:lpstr> Sport és szabadidős kategóriában  </vt:lpstr>
      <vt:lpstr>PowerPoint bemutató</vt:lpstr>
      <vt:lpstr>PowerPoint bemutató</vt:lpstr>
      <vt:lpstr>PowerPoint bemutató</vt:lpstr>
      <vt:lpstr>PowerPoint bemutató</vt:lpstr>
      <vt:lpstr>PowerPoint bemutató</vt:lpstr>
      <vt:lpstr> Ipari és energetikai kategóriában  </vt:lpstr>
      <vt:lpstr>PowerPoint bemutató</vt:lpstr>
      <vt:lpstr>PowerPoint bemutató</vt:lpstr>
      <vt:lpstr>PowerPoint bemutató</vt:lpstr>
      <vt:lpstr>PowerPoint bemutató</vt:lpstr>
      <vt:lpstr>PowerPoint bemutató</vt:lpstr>
      <vt:lpstr>Ipari és energetikai kategóriában  </vt:lpstr>
      <vt:lpstr>PowerPoint bemutató</vt:lpstr>
      <vt:lpstr>PowerPoint bemutató</vt:lpstr>
      <vt:lpstr>PowerPoint bemutató</vt:lpstr>
      <vt:lpstr>PowerPoint bemutató</vt:lpstr>
      <vt:lpstr>PowerPoint bemutató</vt:lpstr>
      <vt:lpstr> Műemlék-helyreállítás, rehabilitáció kategóriában  </vt:lpstr>
      <vt:lpstr>PowerPoint bemutató</vt:lpstr>
      <vt:lpstr>PowerPoint bemutató</vt:lpstr>
      <vt:lpstr>PowerPoint bemutató</vt:lpstr>
      <vt:lpstr>PowerPoint bemutató</vt:lpstr>
      <vt:lpstr>PowerPoint bemutató</vt:lpstr>
      <vt:lpstr> Közlekedési létesítmény kategóriában   </vt:lpstr>
      <vt:lpstr>PowerPoint bemutató</vt:lpstr>
      <vt:lpstr>PowerPoint bemutató</vt:lpstr>
      <vt:lpstr>PowerPoint bemutató</vt:lpstr>
      <vt:lpstr>PowerPoint bemutató</vt:lpstr>
      <vt:lpstr>PowerPoint bemutató</vt:lpstr>
      <vt:lpstr>Komplex infrastrukturális létesítmény  kategóriában  </vt:lpstr>
      <vt:lpstr> Környezetvédelem és vízügyi létesítmény kategóriában </vt:lpstr>
      <vt:lpstr>PowerPoint bemutató</vt:lpstr>
      <vt:lpstr>PowerPoint bemutató</vt:lpstr>
      <vt:lpstr>PowerPoint bemutató</vt:lpstr>
      <vt:lpstr>PowerPoint bemutató</vt:lpstr>
      <vt:lpstr>PowerPoint bemutató</vt:lpstr>
      <vt:lpstr> Mezőgazdasági létesítmény kategóriában </vt:lpstr>
      <vt:lpstr>2014. ÉVI ÉPÍTŐIPARI NÍVÓDÍJ ELISMERŐ OKLEVÉL </vt:lpstr>
      <vt:lpstr>  Sport és szabadidő kategóriában  </vt:lpstr>
      <vt:lpstr>PowerPoint bemutató</vt:lpstr>
      <vt:lpstr>PowerPoint bemutató</vt:lpstr>
      <vt:lpstr>PowerPoint bemutató</vt:lpstr>
      <vt:lpstr>PowerPoint bemutató</vt:lpstr>
      <vt:lpstr>PowerPoint bemutató</vt:lpstr>
      <vt:lpstr>  Irodaház kategóriában   </vt:lpstr>
      <vt:lpstr>PowerPoint bemutató</vt:lpstr>
      <vt:lpstr>PowerPoint bemutató</vt:lpstr>
      <vt:lpstr>PowerPoint bemutató</vt:lpstr>
      <vt:lpstr>PowerPoint bemutató</vt:lpstr>
      <vt:lpstr>PowerPoint bemutató</vt:lpstr>
      <vt:lpstr>  Ipari épület kategóriában    </vt:lpstr>
      <vt:lpstr>PowerPoint bemutató</vt:lpstr>
      <vt:lpstr>PowerPoint bemutató</vt:lpstr>
      <vt:lpstr>PowerPoint bemutató</vt:lpstr>
      <vt:lpstr>PowerPoint bemutató</vt:lpstr>
      <vt:lpstr>PowerPoint bemutató</vt:lpstr>
      <vt:lpstr>     </vt:lpstr>
      <vt:lpstr>PowerPoint bemutató</vt:lpstr>
      <vt:lpstr>PowerPoint bemutató</vt:lpstr>
      <vt:lpstr>PowerPoint bemutató</vt:lpstr>
      <vt:lpstr>PowerPoint bemutató</vt:lpstr>
      <vt:lpstr>PowerPoint bemutató</vt:lpstr>
      <vt:lpstr>ÉPÍTÉSI ALKOTÓI DÍJ</vt:lpstr>
      <vt:lpstr>SÁNDY GYULA DÍJ</vt:lpstr>
      <vt:lpstr>ÉPÜLETGÉPÉSZETI NÍVÓDÍJ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2012 MESTERDÍJ</dc:title>
  <dc:creator>marius</dc:creator>
  <cp:lastModifiedBy>Ildi</cp:lastModifiedBy>
  <cp:revision>170</cp:revision>
  <dcterms:created xsi:type="dcterms:W3CDTF">2012-12-02T13:36:22Z</dcterms:created>
  <dcterms:modified xsi:type="dcterms:W3CDTF">2015-02-26T17:44:48Z</dcterms:modified>
</cp:coreProperties>
</file>